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7" r:id="rId4"/>
  </p:sldMasterIdLst>
  <p:notesMasterIdLst>
    <p:notesMasterId r:id="rId73"/>
  </p:notesMasterIdLst>
  <p:sldIdLst>
    <p:sldId id="262" r:id="rId5"/>
    <p:sldId id="360" r:id="rId6"/>
    <p:sldId id="296" r:id="rId7"/>
    <p:sldId id="361" r:id="rId8"/>
    <p:sldId id="362" r:id="rId9"/>
    <p:sldId id="363" r:id="rId10"/>
    <p:sldId id="297" r:id="rId11"/>
    <p:sldId id="298" r:id="rId12"/>
    <p:sldId id="302" r:id="rId13"/>
    <p:sldId id="303" r:id="rId14"/>
    <p:sldId id="304" r:id="rId15"/>
    <p:sldId id="305" r:id="rId16"/>
    <p:sldId id="299" r:id="rId17"/>
    <p:sldId id="300" r:id="rId18"/>
    <p:sldId id="301" r:id="rId19"/>
    <p:sldId id="326" r:id="rId20"/>
    <p:sldId id="318" r:id="rId21"/>
    <p:sldId id="327" r:id="rId22"/>
    <p:sldId id="319" r:id="rId23"/>
    <p:sldId id="328" r:id="rId24"/>
    <p:sldId id="329" r:id="rId25"/>
    <p:sldId id="366" r:id="rId26"/>
    <p:sldId id="330" r:id="rId27"/>
    <p:sldId id="317" r:id="rId28"/>
    <p:sldId id="325" r:id="rId29"/>
    <p:sldId id="320" r:id="rId30"/>
    <p:sldId id="306" r:id="rId31"/>
    <p:sldId id="322" r:id="rId32"/>
    <p:sldId id="321" r:id="rId33"/>
    <p:sldId id="324" r:id="rId34"/>
    <p:sldId id="307" r:id="rId35"/>
    <p:sldId id="308" r:id="rId36"/>
    <p:sldId id="309" r:id="rId37"/>
    <p:sldId id="310" r:id="rId38"/>
    <p:sldId id="311" r:id="rId39"/>
    <p:sldId id="355" r:id="rId40"/>
    <p:sldId id="367" r:id="rId41"/>
    <p:sldId id="312" r:id="rId42"/>
    <p:sldId id="368" r:id="rId43"/>
    <p:sldId id="369" r:id="rId44"/>
    <p:sldId id="370" r:id="rId45"/>
    <p:sldId id="313" r:id="rId46"/>
    <p:sldId id="314" r:id="rId47"/>
    <p:sldId id="316" r:id="rId48"/>
    <p:sldId id="336" r:id="rId49"/>
    <p:sldId id="337" r:id="rId50"/>
    <p:sldId id="338" r:id="rId51"/>
    <p:sldId id="339" r:id="rId52"/>
    <p:sldId id="340" r:id="rId53"/>
    <p:sldId id="341" r:id="rId54"/>
    <p:sldId id="342" r:id="rId55"/>
    <p:sldId id="343" r:id="rId56"/>
    <p:sldId id="344" r:id="rId57"/>
    <p:sldId id="345" r:id="rId58"/>
    <p:sldId id="346" r:id="rId59"/>
    <p:sldId id="347" r:id="rId60"/>
    <p:sldId id="348" r:id="rId61"/>
    <p:sldId id="349" r:id="rId62"/>
    <p:sldId id="350" r:id="rId63"/>
    <p:sldId id="351" r:id="rId64"/>
    <p:sldId id="352" r:id="rId65"/>
    <p:sldId id="353" r:id="rId66"/>
    <p:sldId id="354" r:id="rId67"/>
    <p:sldId id="356" r:id="rId68"/>
    <p:sldId id="357" r:id="rId69"/>
    <p:sldId id="358" r:id="rId70"/>
    <p:sldId id="359" r:id="rId71"/>
    <p:sldId id="276"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50" d="100"/>
          <a:sy n="50" d="100"/>
        </p:scale>
        <p:origin x="2844" y="60"/>
      </p:cViewPr>
      <p:guideLst/>
    </p:cSldViewPr>
  </p:slideViewPr>
  <p:notesTextViewPr>
    <p:cViewPr>
      <p:scale>
        <a:sx n="1" d="1"/>
        <a:sy n="1" d="1"/>
      </p:scale>
      <p:origin x="0" y="0"/>
    </p:cViewPr>
  </p:notesTextViewPr>
  <p:sorterViewPr>
    <p:cViewPr>
      <p:scale>
        <a:sx n="100" d="100"/>
        <a:sy n="100" d="100"/>
      </p:scale>
      <p:origin x="0" y="-69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6F29D5-80BF-41ED-AB5D-098D297C7CBE}" type="datetimeFigureOut">
              <a:rPr lang="en-US" smtClean="0"/>
              <a:t>4/26/2017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E57A6A-A108-44E8-B74C-B8C80EDA0E5B}" type="slidenum">
              <a:rPr lang="en-US" smtClean="0"/>
              <a:t>‹#›</a:t>
            </a:fld>
            <a:endParaRPr lang="en-US"/>
          </a:p>
        </p:txBody>
      </p:sp>
    </p:spTree>
    <p:extLst>
      <p:ext uri="{BB962C8B-B14F-4D97-AF65-F5344CB8AC3E}">
        <p14:creationId xmlns:p14="http://schemas.microsoft.com/office/powerpoint/2010/main" val="1466598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b="0" dirty="0">
                <a:solidFill>
                  <a:schemeClr val="bg1"/>
                </a:solidFill>
                <a:effectLst/>
                <a:cs typeface="Times New Roman" pitchFamily="18" charset="0"/>
              </a:rPr>
              <a:t>Image guided biopsy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b="0" dirty="0">
                <a:solidFill>
                  <a:schemeClr val="bg1"/>
                </a:solidFill>
                <a:effectLst/>
                <a:cs typeface="Times New Roman" pitchFamily="18" charset="0"/>
              </a:rPr>
              <a:t>Image guided focal therapy</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b="0" dirty="0">
              <a:solidFill>
                <a:schemeClr val="bg1"/>
              </a:solidFill>
              <a:effectLst/>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1C3EBC6-8D50-486C-84AC-6C6C9BD689E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75466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505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r>
              <a:rPr lang="en-US" b="1" u="sng">
                <a:latin typeface="Times New Roman" charset="0"/>
                <a:cs typeface="Times New Roman" charset="0"/>
              </a:rPr>
              <a:t>Figure 1</a:t>
            </a:r>
            <a:r>
              <a:rPr lang="en-US" u="sng">
                <a:latin typeface="Times New Roman" charset="0"/>
                <a:cs typeface="Times New Roman" charset="0"/>
              </a:rPr>
              <a:t>.</a:t>
            </a:r>
            <a:r>
              <a:rPr lang="en-US">
                <a:latin typeface="Times New Roman" charset="0"/>
                <a:cs typeface="Times New Roman" charset="0"/>
              </a:rPr>
              <a:t> </a:t>
            </a:r>
            <a:r>
              <a:rPr lang="en-US" b="1">
                <a:latin typeface="Times New Roman" charset="0"/>
                <a:cs typeface="Times New Roman" charset="0"/>
              </a:rPr>
              <a:t>Experimental Design. </a:t>
            </a:r>
            <a:r>
              <a:rPr lang="en-US">
                <a:latin typeface="Times New Roman" charset="0"/>
                <a:cs typeface="Times New Roman" charset="0"/>
              </a:rPr>
              <a:t>Multiparametric (MP-)MRI, consisting of anatomical (T2-weighted), perfusion (Dynamic Contrast Enhanced (DCE-)MRI and diffusion (Diffusion Weighted Imaging (DWI)) imaging sequences is acquired on 3T scanner. Upper left-hand side (shaded in blue) denotes the procedures for MRI-ultrasound fused targeted biopsies. The steps for radiomic analysis are presented at the right hand side in green. Histopathology  results, gene expression analysis and  radiomic features are fed in the radiogenomics analysis.</a:t>
            </a:r>
          </a:p>
          <a:p>
            <a:pPr defTabSz="914400"/>
            <a:endParaRPr lang="en-US">
              <a:latin typeface="Calibri" charset="0"/>
            </a:endParaRPr>
          </a:p>
        </p:txBody>
      </p:sp>
      <p:sp>
        <p:nvSpPr>
          <p:cNvPr id="450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700">
                <a:solidFill>
                  <a:schemeClr val="tx1"/>
                </a:solidFill>
                <a:latin typeface="Arial" charset="0"/>
                <a:ea typeface="ヒラギノ角ゴ Pro W3" charset="0"/>
                <a:cs typeface="ヒラギノ角ゴ Pro W3" charset="0"/>
              </a:defRPr>
            </a:lvl1pPr>
            <a:lvl2pPr marL="742950" indent="-285750">
              <a:defRPr sz="1700">
                <a:solidFill>
                  <a:schemeClr val="tx1"/>
                </a:solidFill>
                <a:latin typeface="Arial" charset="0"/>
                <a:ea typeface="ヒラギノ角ゴ Pro W3" charset="0"/>
                <a:cs typeface="ヒラギノ角ゴ Pro W3" charset="0"/>
              </a:defRPr>
            </a:lvl2pPr>
            <a:lvl3pPr marL="1143000" indent="-228600">
              <a:defRPr sz="1700">
                <a:solidFill>
                  <a:schemeClr val="tx1"/>
                </a:solidFill>
                <a:latin typeface="Arial" charset="0"/>
                <a:ea typeface="ヒラギノ角ゴ Pro W3" charset="0"/>
                <a:cs typeface="ヒラギノ角ゴ Pro W3" charset="0"/>
              </a:defRPr>
            </a:lvl3pPr>
            <a:lvl4pPr marL="1600200" indent="-228600">
              <a:defRPr sz="1700">
                <a:solidFill>
                  <a:schemeClr val="tx1"/>
                </a:solidFill>
                <a:latin typeface="Arial" charset="0"/>
                <a:ea typeface="ヒラギノ角ゴ Pro W3" charset="0"/>
                <a:cs typeface="ヒラギノ角ゴ Pro W3" charset="0"/>
              </a:defRPr>
            </a:lvl4pPr>
            <a:lvl5pPr marL="2057400" indent="-228600">
              <a:defRPr sz="17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17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17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17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1700">
                <a:solidFill>
                  <a:schemeClr val="tx1"/>
                </a:solidFill>
                <a:latin typeface="Arial" charset="0"/>
                <a:ea typeface="ヒラギノ角ゴ Pro W3" charset="0"/>
                <a:cs typeface="ヒラギノ角ゴ Pro W3" charset="0"/>
              </a:defRPr>
            </a:lvl9pPr>
          </a:lstStyle>
          <a:p>
            <a:fld id="{88FFB441-2C16-AD47-A20F-8D559F5C159E}" type="slidenum">
              <a:rPr lang="en-US" sz="1200">
                <a:solidFill>
                  <a:prstClr val="black"/>
                </a:solidFill>
              </a:rPr>
              <a:pPr/>
              <a:t>43</a:t>
            </a:fld>
            <a:endParaRPr lang="en-US" sz="1200">
              <a:solidFill>
                <a:prstClr val="black"/>
              </a:solidFill>
            </a:endParaRPr>
          </a:p>
        </p:txBody>
      </p:sp>
    </p:spTree>
    <p:extLst>
      <p:ext uri="{BB962C8B-B14F-4D97-AF65-F5344CB8AC3E}">
        <p14:creationId xmlns:p14="http://schemas.microsoft.com/office/powerpoint/2010/main" val="4198824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defTabSz="927100">
              <a:defRPr sz="24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defTabSz="927100">
              <a:defRPr sz="24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defTabSz="927100">
              <a:defRPr sz="24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defTabSz="927100">
              <a:defRPr sz="24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defTabSz="9271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defTabSz="9271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defTabSz="9271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defTabSz="9271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9pPr>
          </a:lstStyle>
          <a:p>
            <a:pPr marL="0" marR="0" lvl="0" indent="0" defTabSz="927100" eaLnBrk="1" fontAlgn="auto" latinLnBrk="0" hangingPunct="1">
              <a:lnSpc>
                <a:spcPct val="100000"/>
              </a:lnSpc>
              <a:spcBef>
                <a:spcPts val="0"/>
              </a:spcBef>
              <a:spcAft>
                <a:spcPts val="0"/>
              </a:spcAft>
              <a:buClrTx/>
              <a:buSzTx/>
              <a:buFontTx/>
              <a:buNone/>
              <a:tabLst/>
              <a:defRPr/>
            </a:pPr>
            <a:fld id="{7E449C69-B49D-4D27-8373-2F2D694305EE}" type="slidenum">
              <a:rPr kumimoji="0" lang="en-US" altLang="en-US" sz="1200" b="0" i="0" u="none" strike="noStrike" kern="0" cap="none" spc="0" normalizeH="0" baseline="0" noProof="0">
                <a:ln>
                  <a:noFill/>
                </a:ln>
                <a:solidFill>
                  <a:schemeClr val="tx1"/>
                </a:solidFill>
                <a:effectLst/>
                <a:uLnTx/>
                <a:uFillTx/>
                <a:latin typeface="Arial" panose="020B0604020202020204" pitchFamily="34" charset="0"/>
                <a:ea typeface="ヒラギノ角ゴ ProN W3" charset="-128"/>
                <a:sym typeface="Arial" panose="020B0604020202020204" pitchFamily="34" charset="0"/>
              </a:rPr>
              <a:pPr marL="0" marR="0" lvl="0" indent="0" defTabSz="927100" eaLnBrk="1" fontAlgn="auto" latinLnBrk="0" hangingPunct="1">
                <a:lnSpc>
                  <a:spcPct val="100000"/>
                </a:lnSpc>
                <a:spcBef>
                  <a:spcPts val="0"/>
                </a:spcBef>
                <a:spcAft>
                  <a:spcPts val="0"/>
                </a:spcAft>
                <a:buClrTx/>
                <a:buSzTx/>
                <a:buFontTx/>
                <a:buNone/>
                <a:tabLst/>
                <a:defRPr/>
              </a:pPr>
              <a:t>48</a:t>
            </a:fld>
            <a:endParaRPr kumimoji="0" lang="en-US" altLang="en-US" sz="1200" b="0" i="0" u="none" strike="noStrike" kern="0" cap="none" spc="0" normalizeH="0" baseline="0" noProof="0">
              <a:ln>
                <a:noFill/>
              </a:ln>
              <a:solidFill>
                <a:schemeClr val="tx1"/>
              </a:solidFill>
              <a:effectLst/>
              <a:uLnTx/>
              <a:uFillTx/>
              <a:latin typeface="Arial" panose="020B0604020202020204" pitchFamily="34" charset="0"/>
              <a:ea typeface="ヒラギノ角ゴ ProN W3" charset="-128"/>
              <a:sym typeface="Arial" panose="020B0604020202020204" pitchFamily="34" charset="0"/>
            </a:endParaRPr>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171089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defTabSz="927100">
              <a:defRPr sz="24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defTabSz="927100">
              <a:defRPr sz="24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defTabSz="927100">
              <a:defRPr sz="24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defTabSz="927100">
              <a:defRPr sz="24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defTabSz="9271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defTabSz="9271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defTabSz="9271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defTabSz="9271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9pPr>
          </a:lstStyle>
          <a:p>
            <a:pPr marL="0" marR="0" lvl="0" indent="0" defTabSz="927100" eaLnBrk="1" fontAlgn="auto" latinLnBrk="0" hangingPunct="1">
              <a:lnSpc>
                <a:spcPct val="100000"/>
              </a:lnSpc>
              <a:spcBef>
                <a:spcPts val="0"/>
              </a:spcBef>
              <a:spcAft>
                <a:spcPts val="0"/>
              </a:spcAft>
              <a:buClrTx/>
              <a:buSzTx/>
              <a:buFontTx/>
              <a:buNone/>
              <a:tabLst/>
              <a:defRPr/>
            </a:pPr>
            <a:fld id="{ECF710A9-BF5F-4EB5-AE19-B46B89AA89B4}" type="slidenum">
              <a:rPr kumimoji="0" lang="en-US" altLang="en-US" sz="1200" b="0" i="0" u="none" strike="noStrike" kern="0" cap="none" spc="0" normalizeH="0" baseline="0" noProof="0">
                <a:ln>
                  <a:noFill/>
                </a:ln>
                <a:solidFill>
                  <a:schemeClr val="tx1"/>
                </a:solidFill>
                <a:effectLst/>
                <a:uLnTx/>
                <a:uFillTx/>
                <a:latin typeface="Arial" panose="020B0604020202020204" pitchFamily="34" charset="0"/>
                <a:ea typeface="ヒラギノ角ゴ ProN W3" charset="-128"/>
                <a:sym typeface="Arial" panose="020B0604020202020204" pitchFamily="34" charset="0"/>
              </a:rPr>
              <a:pPr marL="0" marR="0" lvl="0" indent="0" defTabSz="927100" eaLnBrk="1" fontAlgn="auto" latinLnBrk="0" hangingPunct="1">
                <a:lnSpc>
                  <a:spcPct val="100000"/>
                </a:lnSpc>
                <a:spcBef>
                  <a:spcPts val="0"/>
                </a:spcBef>
                <a:spcAft>
                  <a:spcPts val="0"/>
                </a:spcAft>
                <a:buClrTx/>
                <a:buSzTx/>
                <a:buFontTx/>
                <a:buNone/>
                <a:tabLst/>
                <a:defRPr/>
              </a:pPr>
              <a:t>49</a:t>
            </a:fld>
            <a:endParaRPr kumimoji="0" lang="en-US" altLang="en-US" sz="1200" b="0" i="0" u="none" strike="noStrike" kern="0" cap="none" spc="0" normalizeH="0" baseline="0" noProof="0">
              <a:ln>
                <a:noFill/>
              </a:ln>
              <a:solidFill>
                <a:schemeClr val="tx1"/>
              </a:solidFill>
              <a:effectLst/>
              <a:uLnTx/>
              <a:uFillTx/>
              <a:latin typeface="Arial" panose="020B0604020202020204" pitchFamily="34" charset="0"/>
              <a:ea typeface="ヒラギノ角ゴ ProN W3" charset="-128"/>
              <a:sym typeface="Arial" panose="020B0604020202020204" pitchFamily="34" charset="0"/>
            </a:endParaRPr>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46781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defTabSz="927100">
              <a:defRPr sz="24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defTabSz="927100">
              <a:defRPr sz="24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defTabSz="927100">
              <a:defRPr sz="24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defTabSz="927100">
              <a:defRPr sz="24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defTabSz="9271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defTabSz="9271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defTabSz="9271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defTabSz="9271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9pPr>
          </a:lstStyle>
          <a:p>
            <a:pPr marL="0" marR="0" lvl="0" indent="0" defTabSz="927100" eaLnBrk="1" fontAlgn="auto" latinLnBrk="0" hangingPunct="1">
              <a:lnSpc>
                <a:spcPct val="100000"/>
              </a:lnSpc>
              <a:spcBef>
                <a:spcPts val="0"/>
              </a:spcBef>
              <a:spcAft>
                <a:spcPts val="0"/>
              </a:spcAft>
              <a:buClrTx/>
              <a:buSzTx/>
              <a:buFontTx/>
              <a:buNone/>
              <a:tabLst/>
              <a:defRPr/>
            </a:pPr>
            <a:fld id="{CF27D44A-F179-4AEA-96F2-CE5897DBA766}" type="slidenum">
              <a:rPr kumimoji="0" lang="en-US" altLang="en-US" sz="1200" b="0" i="0" u="none" strike="noStrike" kern="0" cap="none" spc="0" normalizeH="0" baseline="0" noProof="0">
                <a:ln>
                  <a:noFill/>
                </a:ln>
                <a:solidFill>
                  <a:schemeClr val="tx1"/>
                </a:solidFill>
                <a:effectLst/>
                <a:uLnTx/>
                <a:uFillTx/>
                <a:latin typeface="Arial" panose="020B0604020202020204" pitchFamily="34" charset="0"/>
                <a:ea typeface="ヒラギノ角ゴ ProN W3" charset="-128"/>
                <a:sym typeface="Arial" panose="020B0604020202020204" pitchFamily="34" charset="0"/>
              </a:rPr>
              <a:pPr marL="0" marR="0" lvl="0" indent="0" defTabSz="927100" eaLnBrk="1" fontAlgn="auto" latinLnBrk="0" hangingPunct="1">
                <a:lnSpc>
                  <a:spcPct val="100000"/>
                </a:lnSpc>
                <a:spcBef>
                  <a:spcPts val="0"/>
                </a:spcBef>
                <a:spcAft>
                  <a:spcPts val="0"/>
                </a:spcAft>
                <a:buClrTx/>
                <a:buSzTx/>
                <a:buFontTx/>
                <a:buNone/>
                <a:tabLst/>
                <a:defRPr/>
              </a:pPr>
              <a:t>50</a:t>
            </a:fld>
            <a:endParaRPr kumimoji="0" lang="en-US" altLang="en-US" sz="1200" b="0" i="0" u="none" strike="noStrike" kern="0" cap="none" spc="0" normalizeH="0" baseline="0" noProof="0">
              <a:ln>
                <a:noFill/>
              </a:ln>
              <a:solidFill>
                <a:schemeClr val="tx1"/>
              </a:solidFill>
              <a:effectLst/>
              <a:uLnTx/>
              <a:uFillTx/>
              <a:latin typeface="Arial" panose="020B0604020202020204" pitchFamily="34" charset="0"/>
              <a:ea typeface="ヒラギノ角ゴ ProN W3" charset="-128"/>
              <a:sym typeface="Arial" panose="020B0604020202020204" pitchFamily="34" charset="0"/>
            </a:endParaRPr>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057702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ea typeface="MS PGothic" panose="020B0600070205080204" pitchFamily="34" charset="-128"/>
            </a:endParaRP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sz="24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sz="24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sz="24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sz="24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F30B6ED6-D193-4E50-8DE3-4EDFBC56C7A5}" type="slidenum">
              <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a typeface="ヒラギノ角ゴ ProN W3" charset="-128"/>
                <a:sym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54</a:t>
            </a:fld>
            <a:endParaRPr kumimoji="0" lang="en-US" altLang="en-US" sz="1200" b="0" i="0" u="none" strike="noStrike" kern="0" cap="none" spc="0" normalizeH="0" baseline="0" noProof="0">
              <a:ln>
                <a:noFill/>
              </a:ln>
              <a:solidFill>
                <a:srgbClr val="000000"/>
              </a:solidFill>
              <a:effectLst/>
              <a:uLnTx/>
              <a:uFillTx/>
              <a:latin typeface="Arial" panose="020B0604020202020204" pitchFamily="34" charset="0"/>
              <a:ea typeface="ヒラギノ角ゴ ProN W3" charset="-128"/>
              <a:sym typeface="Arial" panose="020B0604020202020204" pitchFamily="34" charset="0"/>
            </a:endParaRPr>
          </a:p>
        </p:txBody>
      </p:sp>
    </p:spTree>
    <p:extLst>
      <p:ext uri="{BB962C8B-B14F-4D97-AF65-F5344CB8AC3E}">
        <p14:creationId xmlns:p14="http://schemas.microsoft.com/office/powerpoint/2010/main" val="241040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One area where there are limited data</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sz="24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sz="24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sz="24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sz="24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40DCDFAD-85A3-4D65-A434-6C5444244FCD}" type="slidenum">
              <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a typeface="ヒラギノ角ゴ ProN W3" charset="-128"/>
                <a:sym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59</a:t>
            </a:fld>
            <a:endParaRPr kumimoji="0" lang="en-US" altLang="en-US" sz="1200" b="0" i="0" u="none" strike="noStrike" kern="0" cap="none" spc="0" normalizeH="0" baseline="0" noProof="0">
              <a:ln>
                <a:noFill/>
              </a:ln>
              <a:solidFill>
                <a:srgbClr val="000000"/>
              </a:solidFill>
              <a:effectLst/>
              <a:uLnTx/>
              <a:uFillTx/>
              <a:latin typeface="Arial" panose="020B0604020202020204" pitchFamily="34" charset="0"/>
              <a:ea typeface="ヒラギノ角ゴ ProN W3" charset="-128"/>
              <a:sym typeface="Arial" panose="020B0604020202020204" pitchFamily="34" charset="0"/>
            </a:endParaRPr>
          </a:p>
        </p:txBody>
      </p:sp>
    </p:spTree>
    <p:extLst>
      <p:ext uri="{BB962C8B-B14F-4D97-AF65-F5344CB8AC3E}">
        <p14:creationId xmlns:p14="http://schemas.microsoft.com/office/powerpoint/2010/main" val="1832098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2F46BA60-DF6B-4368-ABB1-D8EEF3F56BC8}" type="slidenum">
              <a:rPr lang="en-US" altLang="en-US">
                <a:solidFill>
                  <a:srgbClr val="000000"/>
                </a:solidFill>
                <a:latin typeface="Times New Roman" panose="02020603050405020304" pitchFamily="18" charset="0"/>
              </a:rPr>
              <a:pPr eaLnBrk="1" hangingPunct="1"/>
              <a:t>3</a:t>
            </a:fld>
            <a:endParaRPr lang="en-US" altLang="en-US">
              <a:solidFill>
                <a:srgbClr val="000000"/>
              </a:solidFill>
              <a:latin typeface="Times New Roman" panose="02020603050405020304" pitchFamily="18" charset="0"/>
            </a:endParaRPr>
          </a:p>
        </p:txBody>
      </p:sp>
      <p:sp>
        <p:nvSpPr>
          <p:cNvPr id="176131" name="Rectangle 2"/>
          <p:cNvSpPr>
            <a:spLocks noGrp="1" noRot="1" noChangeAspect="1" noChangeArrowheads="1" noTextEdit="1"/>
          </p:cNvSpPr>
          <p:nvPr>
            <p:ph type="sldImg"/>
          </p:nvPr>
        </p:nvSpPr>
        <p:spPr bwMode="auto">
          <a:xfrm>
            <a:off x="390525" y="687388"/>
            <a:ext cx="6092825"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2" name="Rectangle 3"/>
          <p:cNvSpPr>
            <a:spLocks noGrp="1" noChangeArrowheads="1"/>
          </p:cNvSpPr>
          <p:nvPr>
            <p:ph type="body" idx="1"/>
          </p:nvPr>
        </p:nvSpPr>
        <p:spPr bwMode="auto">
          <a:xfrm>
            <a:off x="687388" y="4343400"/>
            <a:ext cx="548322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718" tIns="44858" rIns="89718" bIns="44858"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019640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b="0" dirty="0">
                <a:solidFill>
                  <a:schemeClr val="bg1"/>
                </a:solidFill>
                <a:effectLst/>
                <a:cs typeface="Times New Roman" pitchFamily="18" charset="0"/>
              </a:rPr>
              <a:t>Image guided biopsy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b="0" dirty="0">
                <a:solidFill>
                  <a:schemeClr val="bg1"/>
                </a:solidFill>
                <a:effectLst/>
                <a:cs typeface="Times New Roman" pitchFamily="18" charset="0"/>
              </a:rPr>
              <a:t>Image guided focal therapy</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b="0" dirty="0">
              <a:solidFill>
                <a:schemeClr val="bg1"/>
              </a:solidFill>
              <a:effectLst/>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1C3EBC6-8D50-486C-84AC-6C6C9BD689E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532563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b="0" dirty="0">
                <a:solidFill>
                  <a:schemeClr val="bg1"/>
                </a:solidFill>
                <a:effectLst/>
                <a:cs typeface="Times New Roman" pitchFamily="18" charset="0"/>
              </a:rPr>
              <a:t>Image guided biopsy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b="0" dirty="0">
                <a:solidFill>
                  <a:schemeClr val="bg1"/>
                </a:solidFill>
                <a:effectLst/>
                <a:cs typeface="Times New Roman" pitchFamily="18" charset="0"/>
              </a:rPr>
              <a:t>Image guided focal therapy</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b="0" dirty="0">
              <a:solidFill>
                <a:schemeClr val="bg1"/>
              </a:solidFill>
              <a:effectLst/>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1C3EBC6-8D50-486C-84AC-6C6C9BD689E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89245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defTabSz="927100">
              <a:defRPr sz="24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defTabSz="927100">
              <a:defRPr sz="24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defTabSz="927100">
              <a:defRPr sz="24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defTabSz="927100">
              <a:defRPr sz="24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defTabSz="9271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defTabSz="9271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defTabSz="9271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defTabSz="9271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9pPr>
          </a:lstStyle>
          <a:p>
            <a:pPr marL="0" marR="0" lvl="0" indent="0" defTabSz="927100" eaLnBrk="1" fontAlgn="auto" latinLnBrk="0" hangingPunct="1">
              <a:lnSpc>
                <a:spcPct val="100000"/>
              </a:lnSpc>
              <a:spcBef>
                <a:spcPts val="0"/>
              </a:spcBef>
              <a:spcAft>
                <a:spcPts val="0"/>
              </a:spcAft>
              <a:buClrTx/>
              <a:buSzTx/>
              <a:buFontTx/>
              <a:buNone/>
              <a:tabLst/>
              <a:defRPr/>
            </a:pPr>
            <a:fld id="{8A240FC2-EC29-4110-8B0C-1ED767ECFB0C}" type="slidenum">
              <a:rPr kumimoji="0" lang="en-US" altLang="en-US" sz="1200" b="0" i="0" u="none" strike="noStrike" kern="0" cap="none" spc="0" normalizeH="0" baseline="0" noProof="0">
                <a:ln>
                  <a:noFill/>
                </a:ln>
                <a:solidFill>
                  <a:schemeClr val="tx1"/>
                </a:solidFill>
                <a:effectLst/>
                <a:uLnTx/>
                <a:uFillTx/>
                <a:latin typeface="Arial" panose="020B0604020202020204" pitchFamily="34" charset="0"/>
                <a:ea typeface="ヒラギノ角ゴ ProN W3" charset="-128"/>
                <a:sym typeface="Arial" panose="020B0604020202020204" pitchFamily="34" charset="0"/>
              </a:rPr>
              <a:pPr marL="0" marR="0" lvl="0" indent="0" defTabSz="92710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0" cap="none" spc="0" normalizeH="0" baseline="0" noProof="0">
              <a:ln>
                <a:noFill/>
              </a:ln>
              <a:solidFill>
                <a:schemeClr val="tx1"/>
              </a:solidFill>
              <a:effectLst/>
              <a:uLnTx/>
              <a:uFillTx/>
              <a:latin typeface="Arial" panose="020B0604020202020204" pitchFamily="34" charset="0"/>
              <a:ea typeface="ヒラギノ角ゴ ProN W3" charset="-128"/>
              <a:sym typeface="Arial" panose="020B0604020202020204" pitchFamily="34" charset="0"/>
            </a:endParaRPr>
          </a:p>
        </p:txBody>
      </p:sp>
      <p:sp>
        <p:nvSpPr>
          <p:cNvPr id="11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524994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C729DBB4-FCD5-429F-B954-E5699D82FD6B}" type="slidenum">
              <a:rPr kumimoji="0" lang="en-US" altLang="en-US" sz="1800" b="0" i="0" u="none" strike="noStrike" kern="0" cap="none" spc="0" normalizeH="0" baseline="0" noProof="0" smtClean="0">
                <a:ln>
                  <a:noFill/>
                </a:ln>
                <a:solidFill>
                  <a:srgbClr val="000000"/>
                </a:solidFill>
                <a:effectLst/>
                <a:uLnTx/>
                <a:uFillTx/>
                <a:latin typeface="Calibri" panose="020F0502020204030204" pitchFamily="34" charset="0"/>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altLang="en-US" sz="1800" b="0" i="0" u="none" strike="noStrike" kern="0" cap="none" spc="0" normalizeH="0" baseline="0" noProof="0">
              <a:ln>
                <a:noFill/>
              </a:ln>
              <a:solidFill>
                <a:srgbClr val="000000"/>
              </a:solidFill>
              <a:effectLst/>
              <a:uLnTx/>
              <a:uFillTx/>
              <a:latin typeface="Calibri" panose="020F0502020204030204" pitchFamily="34" charset="0"/>
            </a:endParaRPr>
          </a:p>
        </p:txBody>
      </p:sp>
    </p:spTree>
    <p:extLst>
      <p:ext uri="{BB962C8B-B14F-4D97-AF65-F5344CB8AC3E}">
        <p14:creationId xmlns:p14="http://schemas.microsoft.com/office/powerpoint/2010/main" val="373115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71CF428-2D58-4250-AA33-94EEA65C3D20}" type="slidenum">
              <a:rPr lang="en-US" altLang="en-US">
                <a:latin typeface="Calibri" panose="020F0502020204030204" pitchFamily="34" charset="0"/>
              </a:rPr>
              <a:pPr/>
              <a:t>19</a:t>
            </a:fld>
            <a:endParaRPr lang="en-US" altLang="en-US">
              <a:latin typeface="Calibri" panose="020F0502020204030204" pitchFamily="34" charset="0"/>
            </a:endParaRPr>
          </a:p>
        </p:txBody>
      </p:sp>
    </p:spTree>
    <p:extLst>
      <p:ext uri="{BB962C8B-B14F-4D97-AF65-F5344CB8AC3E}">
        <p14:creationId xmlns:p14="http://schemas.microsoft.com/office/powerpoint/2010/main" val="1337475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 13. Prostate, MR midline base anterior central axial, biopsy:</a:t>
            </a:r>
          </a:p>
          <a:p>
            <a:pPr eaLnBrk="1" hangingPunct="1">
              <a:spcBef>
                <a:spcPct val="0"/>
              </a:spcBef>
            </a:pPr>
            <a:r>
              <a:rPr lang="en-US" altLang="en-US"/>
              <a:t>     Adenocarcinoma, Gleason's score 6 (3+3), involving 10% of 1 core.</a:t>
            </a:r>
          </a:p>
          <a:p>
            <a:pPr eaLnBrk="1" hangingPunct="1">
              <a:spcBef>
                <a:spcPct val="0"/>
              </a:spcBef>
            </a:pPr>
            <a:endParaRPr lang="en-US" altLang="en-US"/>
          </a:p>
          <a:p>
            <a:pPr eaLnBrk="1" hangingPunct="1">
              <a:spcBef>
                <a:spcPct val="0"/>
              </a:spcBef>
            </a:pPr>
            <a:r>
              <a:rPr lang="en-US" altLang="en-US"/>
              <a:t>   14. Prostate, MR midline base anterior central sagittal, biopsy:</a:t>
            </a:r>
          </a:p>
          <a:p>
            <a:pPr eaLnBrk="1" hangingPunct="1">
              <a:spcBef>
                <a:spcPct val="0"/>
              </a:spcBef>
            </a:pPr>
            <a:r>
              <a:rPr lang="en-US" altLang="en-US"/>
              <a:t>     Intestinal epithelium.</a:t>
            </a:r>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854FA26-EDB4-4B6C-AEE8-E0D1BC04E5AB}" type="slidenum">
              <a:rPr lang="en-US" altLang="en-US">
                <a:solidFill>
                  <a:srgbClr val="000000"/>
                </a:solidFill>
                <a:latin typeface="Calibri" panose="020F0502020204030204" pitchFamily="34" charset="0"/>
              </a:rPr>
              <a:pPr/>
              <a:t>29</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499723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Anonymized MRN: 19420487</a:t>
            </a:r>
          </a:p>
          <a:p>
            <a:pPr eaLnBrk="1" hangingPunct="1"/>
            <a:r>
              <a:rPr lang="en-US" altLang="en-US"/>
              <a:t>Anonymized Accession: MR730651881</a:t>
            </a:r>
          </a:p>
          <a:p>
            <a:pPr eaLnBrk="1" hangingPunct="1"/>
            <a:r>
              <a:rPr lang="en-US" altLang="en-US"/>
              <a:t>Slide scan from: M:\Baris Turkbey\publications Turkbey\papers\CG tumors vs. BPH\LastName_RealMRN\Histopath</a:t>
            </a:r>
          </a:p>
          <a:p>
            <a:pPr eaLnBrk="1" hangingPunct="1"/>
            <a:r>
              <a:rPr lang="en-US" altLang="en-US"/>
              <a:t>Slice #: 10</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0D1908A-6BDE-4C9A-877B-C30A26835B9E}" type="slidenum">
              <a:rPr lang="en-US" altLang="en-US">
                <a:solidFill>
                  <a:srgbClr val="000000"/>
                </a:solidFill>
              </a:rPr>
              <a:pPr eaLnBrk="1" hangingPunct="1"/>
              <a:t>35</a:t>
            </a:fld>
            <a:endParaRPr lang="en-US" altLang="en-US">
              <a:solidFill>
                <a:srgbClr val="000000"/>
              </a:solidFill>
            </a:endParaRPr>
          </a:p>
        </p:txBody>
      </p:sp>
    </p:spTree>
    <p:extLst>
      <p:ext uri="{BB962C8B-B14F-4D97-AF65-F5344CB8AC3E}">
        <p14:creationId xmlns:p14="http://schemas.microsoft.com/office/powerpoint/2010/main" val="2101551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C575D17-1F7C-46C5-A34B-FF91B9BAF88F}" type="datetimeFigureOut">
              <a:rPr lang="en-US" smtClean="0"/>
              <a:t>4/26/2017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6EF8-1B9B-42FA-A834-98C4FE50795E}" type="slidenum">
              <a:rPr lang="en-US" smtClean="0"/>
              <a:t>‹#›</a:t>
            </a:fld>
            <a:endParaRPr lang="en-US"/>
          </a:p>
        </p:txBody>
      </p:sp>
    </p:spTree>
    <p:extLst>
      <p:ext uri="{BB962C8B-B14F-4D97-AF65-F5344CB8AC3E}">
        <p14:creationId xmlns:p14="http://schemas.microsoft.com/office/powerpoint/2010/main" val="2600737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575D17-1F7C-46C5-A34B-FF91B9BAF88F}" type="datetimeFigureOut">
              <a:rPr lang="en-US" smtClean="0"/>
              <a:t>4/26/2017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6EF8-1B9B-42FA-A834-98C4FE50795E}" type="slidenum">
              <a:rPr lang="en-US" smtClean="0"/>
              <a:t>‹#›</a:t>
            </a:fld>
            <a:endParaRPr lang="en-US"/>
          </a:p>
        </p:txBody>
      </p:sp>
    </p:spTree>
    <p:extLst>
      <p:ext uri="{BB962C8B-B14F-4D97-AF65-F5344CB8AC3E}">
        <p14:creationId xmlns:p14="http://schemas.microsoft.com/office/powerpoint/2010/main" val="3463758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575D17-1F7C-46C5-A34B-FF91B9BAF88F}" type="datetimeFigureOut">
              <a:rPr lang="en-US" smtClean="0"/>
              <a:t>4/26/2017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6EF8-1B9B-42FA-A834-98C4FE50795E}" type="slidenum">
              <a:rPr lang="en-US" smtClean="0"/>
              <a:t>‹#›</a:t>
            </a:fld>
            <a:endParaRPr lang="en-US"/>
          </a:p>
        </p:txBody>
      </p:sp>
    </p:spTree>
    <p:extLst>
      <p:ext uri="{BB962C8B-B14F-4D97-AF65-F5344CB8AC3E}">
        <p14:creationId xmlns:p14="http://schemas.microsoft.com/office/powerpoint/2010/main" val="2132977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solidFill>
                  <a:prstClr val="white">
                    <a:tint val="75000"/>
                  </a:prstClr>
                </a:solidFill>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solidFill>
                  <a:prstClr val="white">
                    <a:tint val="75000"/>
                  </a:prstClr>
                </a:solidFill>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solidFill>
                  <a:srgbClr val="FFFFFF"/>
                </a:solidFill>
              </a:defRPr>
            </a:lvl1pPr>
          </a:lstStyle>
          <a:p>
            <a:pPr>
              <a:defRPr/>
            </a:pPr>
            <a:fld id="{0B38FB23-ED7A-4E72-8DA0-8205427E8EF7}" type="slidenum">
              <a:rPr lang="en-US" altLang="en-US"/>
              <a:pPr>
                <a:defRPr/>
              </a:pPr>
              <a:t>‹#›</a:t>
            </a:fld>
            <a:endParaRPr lang="en-US" altLang="en-US"/>
          </a:p>
        </p:txBody>
      </p:sp>
    </p:spTree>
    <p:extLst>
      <p:ext uri="{BB962C8B-B14F-4D97-AF65-F5344CB8AC3E}">
        <p14:creationId xmlns:p14="http://schemas.microsoft.com/office/powerpoint/2010/main" val="552275349"/>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181047"/>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vl1pPr>
          </a:lstStyle>
          <a:p>
            <a:pPr>
              <a:defRPr/>
            </a:pPr>
            <a:fld id="{7C8BB9D7-94A9-42E2-A768-1E92B0C8DC49}" type="slidenum">
              <a:rPr lang="en-US" altLang="en-US"/>
              <a:pPr>
                <a:defRPr/>
              </a:pPr>
              <a:t>‹#›</a:t>
            </a:fld>
            <a:endParaRPr lang="en-US" altLang="en-US"/>
          </a:p>
        </p:txBody>
      </p:sp>
    </p:spTree>
    <p:extLst>
      <p:ext uri="{BB962C8B-B14F-4D97-AF65-F5344CB8AC3E}">
        <p14:creationId xmlns:p14="http://schemas.microsoft.com/office/powerpoint/2010/main" val="1385381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a:lvl1pPr>
          </a:lstStyle>
          <a:p>
            <a:pPr>
              <a:defRPr/>
            </a:pPr>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smtClean="0"/>
            </a:lvl1pPr>
          </a:lstStyle>
          <a:p>
            <a:pPr>
              <a:defRPr/>
            </a:pPr>
            <a:fld id="{F4229259-E8FA-4A1E-B94D-C3B89D7FA37E}" type="slidenum">
              <a:rPr lang="en-US" altLang="en-US"/>
              <a:pPr>
                <a:defRPr/>
              </a:pPr>
              <a:t>‹#›</a:t>
            </a:fld>
            <a:endParaRPr lang="en-US" altLang="en-US"/>
          </a:p>
        </p:txBody>
      </p:sp>
    </p:spTree>
    <p:extLst>
      <p:ext uri="{BB962C8B-B14F-4D97-AF65-F5344CB8AC3E}">
        <p14:creationId xmlns:p14="http://schemas.microsoft.com/office/powerpoint/2010/main" val="520829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a:lvl1pPr>
          </a:lstStyle>
          <a:p>
            <a:pPr>
              <a:defRPr/>
            </a:pPr>
            <a:endParaRPr lang="en-US"/>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smtClean="0"/>
            </a:lvl1pPr>
          </a:lstStyle>
          <a:p>
            <a:pPr>
              <a:defRPr/>
            </a:pPr>
            <a:fld id="{D20E1883-C3A4-4B56-9229-8C7947A08D63}" type="slidenum">
              <a:rPr lang="en-US" altLang="en-US"/>
              <a:pPr>
                <a:defRPr/>
              </a:pPr>
              <a:t>‹#›</a:t>
            </a:fld>
            <a:endParaRPr lang="en-US" altLang="en-US"/>
          </a:p>
        </p:txBody>
      </p:sp>
    </p:spTree>
    <p:extLst>
      <p:ext uri="{BB962C8B-B14F-4D97-AF65-F5344CB8AC3E}">
        <p14:creationId xmlns:p14="http://schemas.microsoft.com/office/powerpoint/2010/main" val="269597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a:solidFill>
                  <a:prstClr val="white">
                    <a:tint val="75000"/>
                  </a:prstClr>
                </a:solidFill>
              </a:defRPr>
            </a:lvl1pPr>
          </a:lstStyle>
          <a:p>
            <a:pPr>
              <a:defRPr/>
            </a:pPr>
            <a:endParaRPr lang="en-US"/>
          </a:p>
        </p:txBody>
      </p:sp>
      <p:sp>
        <p:nvSpPr>
          <p:cNvPr id="4" name="Footer Placeholder 4"/>
          <p:cNvSpPr>
            <a:spLocks noGrp="1"/>
          </p:cNvSpPr>
          <p:nvPr>
            <p:ph type="ftr" sz="quarter" idx="11"/>
          </p:nvPr>
        </p:nvSpPr>
        <p:spPr/>
        <p:txBody>
          <a:bodyPr/>
          <a:lstStyle>
            <a:lvl1pPr eaLnBrk="0" hangingPunct="0">
              <a:defRPr>
                <a:solidFill>
                  <a:prstClr val="white">
                    <a:tint val="75000"/>
                  </a:prstClr>
                </a:solidFill>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smtClean="0">
                <a:solidFill>
                  <a:srgbClr val="FFFFFF"/>
                </a:solidFill>
              </a:defRPr>
            </a:lvl1pPr>
          </a:lstStyle>
          <a:p>
            <a:pPr>
              <a:defRPr/>
            </a:pPr>
            <a:fld id="{50CC1848-ECAF-4ED2-BD64-F5FD26A4D608}" type="slidenum">
              <a:rPr lang="en-US" altLang="en-US"/>
              <a:pPr>
                <a:defRPr/>
              </a:pPr>
              <a:t>‹#›</a:t>
            </a:fld>
            <a:endParaRPr lang="en-US" altLang="en-US"/>
          </a:p>
        </p:txBody>
      </p:sp>
    </p:spTree>
    <p:extLst>
      <p:ext uri="{BB962C8B-B14F-4D97-AF65-F5344CB8AC3E}">
        <p14:creationId xmlns:p14="http://schemas.microsoft.com/office/powerpoint/2010/main" val="3902964644"/>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vl1pPr>
          </a:lstStyle>
          <a:p>
            <a:pPr>
              <a:defRPr/>
            </a:pPr>
            <a:endParaRPr lang="en-US"/>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smtClean="0"/>
            </a:lvl1pPr>
          </a:lstStyle>
          <a:p>
            <a:pPr>
              <a:defRPr/>
            </a:pPr>
            <a:fld id="{9C2D57DF-B43A-4BA0-A6C5-754BB2DC1D10}" type="slidenum">
              <a:rPr lang="en-US" altLang="en-US"/>
              <a:pPr>
                <a:defRPr/>
              </a:pPr>
              <a:t>‹#›</a:t>
            </a:fld>
            <a:endParaRPr lang="en-US" altLang="en-US"/>
          </a:p>
        </p:txBody>
      </p:sp>
    </p:spTree>
    <p:extLst>
      <p:ext uri="{BB962C8B-B14F-4D97-AF65-F5344CB8AC3E}">
        <p14:creationId xmlns:p14="http://schemas.microsoft.com/office/powerpoint/2010/main" val="4182584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vl1pPr>
          </a:lstStyle>
          <a:p>
            <a:pPr>
              <a:defRPr/>
            </a:pPr>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smtClean="0"/>
            </a:lvl1pPr>
          </a:lstStyle>
          <a:p>
            <a:pPr>
              <a:defRPr/>
            </a:pPr>
            <a:fld id="{67B6D0AB-1726-44A3-9F60-896E9A57C58C}" type="slidenum">
              <a:rPr lang="en-US" altLang="en-US"/>
              <a:pPr>
                <a:defRPr/>
              </a:pPr>
              <a:t>‹#›</a:t>
            </a:fld>
            <a:endParaRPr lang="en-US" altLang="en-US"/>
          </a:p>
        </p:txBody>
      </p:sp>
    </p:spTree>
    <p:extLst>
      <p:ext uri="{BB962C8B-B14F-4D97-AF65-F5344CB8AC3E}">
        <p14:creationId xmlns:p14="http://schemas.microsoft.com/office/powerpoint/2010/main" val="417605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575D17-1F7C-46C5-A34B-FF91B9BAF88F}" type="datetimeFigureOut">
              <a:rPr lang="en-US" smtClean="0"/>
              <a:t>4/26/2017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6EF8-1B9B-42FA-A834-98C4FE50795E}" type="slidenum">
              <a:rPr lang="en-US" smtClean="0"/>
              <a:t>‹#›</a:t>
            </a:fld>
            <a:endParaRPr lang="en-US"/>
          </a:p>
        </p:txBody>
      </p:sp>
    </p:spTree>
    <p:extLst>
      <p:ext uri="{BB962C8B-B14F-4D97-AF65-F5344CB8AC3E}">
        <p14:creationId xmlns:p14="http://schemas.microsoft.com/office/powerpoint/2010/main" val="905470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vl1pPr>
          </a:lstStyle>
          <a:p>
            <a:pPr>
              <a:defRPr/>
            </a:pPr>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smtClean="0"/>
            </a:lvl1pPr>
          </a:lstStyle>
          <a:p>
            <a:pPr>
              <a:defRPr/>
            </a:pPr>
            <a:fld id="{8DB755EA-7E2A-47BE-B770-F4E9C8C88197}" type="slidenum">
              <a:rPr lang="en-US" altLang="en-US"/>
              <a:pPr>
                <a:defRPr/>
              </a:pPr>
              <a:t>‹#›</a:t>
            </a:fld>
            <a:endParaRPr lang="en-US" altLang="en-US"/>
          </a:p>
        </p:txBody>
      </p:sp>
    </p:spTree>
    <p:extLst>
      <p:ext uri="{BB962C8B-B14F-4D97-AF65-F5344CB8AC3E}">
        <p14:creationId xmlns:p14="http://schemas.microsoft.com/office/powerpoint/2010/main" val="9002421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vl1pPr>
          </a:lstStyle>
          <a:p>
            <a:pPr>
              <a:defRPr/>
            </a:pPr>
            <a:fld id="{3A6F27C2-B77F-450A-8C2C-817CA9C42F79}" type="slidenum">
              <a:rPr lang="en-US" altLang="en-US"/>
              <a:pPr>
                <a:defRPr/>
              </a:pPr>
              <a:t>‹#›</a:t>
            </a:fld>
            <a:endParaRPr lang="en-US" altLang="en-US"/>
          </a:p>
        </p:txBody>
      </p:sp>
    </p:spTree>
    <p:extLst>
      <p:ext uri="{BB962C8B-B14F-4D97-AF65-F5344CB8AC3E}">
        <p14:creationId xmlns:p14="http://schemas.microsoft.com/office/powerpoint/2010/main" val="36169752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vl1pPr>
          </a:lstStyle>
          <a:p>
            <a:pPr>
              <a:defRPr/>
            </a:pPr>
            <a:fld id="{DF961E3C-B5BC-43AC-AE43-A1A76C337F78}" type="slidenum">
              <a:rPr lang="en-US" altLang="en-US"/>
              <a:pPr>
                <a:defRPr/>
              </a:pPr>
              <a:t>‹#›</a:t>
            </a:fld>
            <a:endParaRPr lang="en-US" altLang="en-US"/>
          </a:p>
        </p:txBody>
      </p:sp>
    </p:spTree>
    <p:extLst>
      <p:ext uri="{BB962C8B-B14F-4D97-AF65-F5344CB8AC3E}">
        <p14:creationId xmlns:p14="http://schemas.microsoft.com/office/powerpoint/2010/main" val="9138678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solidFill>
                  <a:prstClr val="white">
                    <a:tint val="75000"/>
                  </a:prstClr>
                </a:solidFill>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solidFill>
                  <a:prstClr val="white">
                    <a:tint val="75000"/>
                  </a:prstClr>
                </a:solidFill>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solidFill>
                  <a:srgbClr val="FFFFFF"/>
                </a:solidFill>
              </a:defRPr>
            </a:lvl1pPr>
          </a:lstStyle>
          <a:p>
            <a:pPr>
              <a:defRPr/>
            </a:pPr>
            <a:fld id="{A35A9D29-AF90-4D4A-A68A-462903BC26FF}" type="slidenum">
              <a:rPr lang="en-US" altLang="en-US"/>
              <a:pPr>
                <a:defRPr/>
              </a:pPr>
              <a:t>‹#›</a:t>
            </a:fld>
            <a:endParaRPr lang="en-US" altLang="en-US"/>
          </a:p>
        </p:txBody>
      </p:sp>
    </p:spTree>
    <p:extLst>
      <p:ext uri="{BB962C8B-B14F-4D97-AF65-F5344CB8AC3E}">
        <p14:creationId xmlns:p14="http://schemas.microsoft.com/office/powerpoint/2010/main" val="3312375578"/>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1185514"/>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vl1pPr>
          </a:lstStyle>
          <a:p>
            <a:pPr>
              <a:defRPr/>
            </a:pPr>
            <a:fld id="{B06EAFB9-804F-4E4E-8A64-11B2AEB80668}" type="slidenum">
              <a:rPr lang="en-US" altLang="en-US"/>
              <a:pPr>
                <a:defRPr/>
              </a:pPr>
              <a:t>‹#›</a:t>
            </a:fld>
            <a:endParaRPr lang="en-US" altLang="en-US"/>
          </a:p>
        </p:txBody>
      </p:sp>
    </p:spTree>
    <p:extLst>
      <p:ext uri="{BB962C8B-B14F-4D97-AF65-F5344CB8AC3E}">
        <p14:creationId xmlns:p14="http://schemas.microsoft.com/office/powerpoint/2010/main" val="1192812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a:lvl1pPr>
          </a:lstStyle>
          <a:p>
            <a:pPr>
              <a:defRPr/>
            </a:pPr>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smtClean="0"/>
            </a:lvl1pPr>
          </a:lstStyle>
          <a:p>
            <a:pPr>
              <a:defRPr/>
            </a:pPr>
            <a:fld id="{4B6E9D52-E657-4ADB-B7AB-1B2264966484}" type="slidenum">
              <a:rPr lang="en-US" altLang="en-US"/>
              <a:pPr>
                <a:defRPr/>
              </a:pPr>
              <a:t>‹#›</a:t>
            </a:fld>
            <a:endParaRPr lang="en-US" altLang="en-US"/>
          </a:p>
        </p:txBody>
      </p:sp>
    </p:spTree>
    <p:extLst>
      <p:ext uri="{BB962C8B-B14F-4D97-AF65-F5344CB8AC3E}">
        <p14:creationId xmlns:p14="http://schemas.microsoft.com/office/powerpoint/2010/main" val="20182661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a:lvl1pPr>
          </a:lstStyle>
          <a:p>
            <a:pPr>
              <a:defRPr/>
            </a:pPr>
            <a:endParaRPr lang="en-US"/>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smtClean="0"/>
            </a:lvl1pPr>
          </a:lstStyle>
          <a:p>
            <a:pPr>
              <a:defRPr/>
            </a:pPr>
            <a:fld id="{214C6F96-4B09-4DD3-930A-C4BF795F4C84}" type="slidenum">
              <a:rPr lang="en-US" altLang="en-US"/>
              <a:pPr>
                <a:defRPr/>
              </a:pPr>
              <a:t>‹#›</a:t>
            </a:fld>
            <a:endParaRPr lang="en-US" altLang="en-US"/>
          </a:p>
        </p:txBody>
      </p:sp>
    </p:spTree>
    <p:extLst>
      <p:ext uri="{BB962C8B-B14F-4D97-AF65-F5344CB8AC3E}">
        <p14:creationId xmlns:p14="http://schemas.microsoft.com/office/powerpoint/2010/main" val="1021172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a:solidFill>
                  <a:prstClr val="white">
                    <a:tint val="75000"/>
                  </a:prstClr>
                </a:solidFill>
              </a:defRPr>
            </a:lvl1pPr>
          </a:lstStyle>
          <a:p>
            <a:pPr>
              <a:defRPr/>
            </a:pPr>
            <a:endParaRPr lang="en-US"/>
          </a:p>
        </p:txBody>
      </p:sp>
      <p:sp>
        <p:nvSpPr>
          <p:cNvPr id="4" name="Footer Placeholder 4"/>
          <p:cNvSpPr>
            <a:spLocks noGrp="1"/>
          </p:cNvSpPr>
          <p:nvPr>
            <p:ph type="ftr" sz="quarter" idx="11"/>
          </p:nvPr>
        </p:nvSpPr>
        <p:spPr/>
        <p:txBody>
          <a:bodyPr/>
          <a:lstStyle>
            <a:lvl1pPr eaLnBrk="0" hangingPunct="0">
              <a:defRPr>
                <a:solidFill>
                  <a:prstClr val="white">
                    <a:tint val="75000"/>
                  </a:prstClr>
                </a:solidFill>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smtClean="0">
                <a:solidFill>
                  <a:srgbClr val="FFFFFF"/>
                </a:solidFill>
              </a:defRPr>
            </a:lvl1pPr>
          </a:lstStyle>
          <a:p>
            <a:pPr>
              <a:defRPr/>
            </a:pPr>
            <a:fld id="{D789375C-8384-4CED-9D57-49850E753E0B}" type="slidenum">
              <a:rPr lang="en-US" altLang="en-US"/>
              <a:pPr>
                <a:defRPr/>
              </a:pPr>
              <a:t>‹#›</a:t>
            </a:fld>
            <a:endParaRPr lang="en-US" altLang="en-US"/>
          </a:p>
        </p:txBody>
      </p:sp>
    </p:spTree>
    <p:extLst>
      <p:ext uri="{BB962C8B-B14F-4D97-AF65-F5344CB8AC3E}">
        <p14:creationId xmlns:p14="http://schemas.microsoft.com/office/powerpoint/2010/main" val="16112766"/>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vl1pPr>
          </a:lstStyle>
          <a:p>
            <a:pPr>
              <a:defRPr/>
            </a:pPr>
            <a:endParaRPr lang="en-US"/>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smtClean="0"/>
            </a:lvl1pPr>
          </a:lstStyle>
          <a:p>
            <a:pPr>
              <a:defRPr/>
            </a:pPr>
            <a:fld id="{779368C2-E46C-453F-9DB8-BF4FC157AA02}" type="slidenum">
              <a:rPr lang="en-US" altLang="en-US"/>
              <a:pPr>
                <a:defRPr/>
              </a:pPr>
              <a:t>‹#›</a:t>
            </a:fld>
            <a:endParaRPr lang="en-US" altLang="en-US"/>
          </a:p>
        </p:txBody>
      </p:sp>
    </p:spTree>
    <p:extLst>
      <p:ext uri="{BB962C8B-B14F-4D97-AF65-F5344CB8AC3E}">
        <p14:creationId xmlns:p14="http://schemas.microsoft.com/office/powerpoint/2010/main" val="909050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575D17-1F7C-46C5-A34B-FF91B9BAF88F}" type="datetimeFigureOut">
              <a:rPr lang="en-US" smtClean="0"/>
              <a:t>4/26/2017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6EF8-1B9B-42FA-A834-98C4FE50795E}" type="slidenum">
              <a:rPr lang="en-US" smtClean="0"/>
              <a:t>‹#›</a:t>
            </a:fld>
            <a:endParaRPr lang="en-US"/>
          </a:p>
        </p:txBody>
      </p:sp>
    </p:spTree>
    <p:extLst>
      <p:ext uri="{BB962C8B-B14F-4D97-AF65-F5344CB8AC3E}">
        <p14:creationId xmlns:p14="http://schemas.microsoft.com/office/powerpoint/2010/main" val="4699810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vl1pPr>
          </a:lstStyle>
          <a:p>
            <a:pPr>
              <a:defRPr/>
            </a:pPr>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smtClean="0"/>
            </a:lvl1pPr>
          </a:lstStyle>
          <a:p>
            <a:pPr>
              <a:defRPr/>
            </a:pPr>
            <a:fld id="{B651C6C6-0698-46E1-B437-933156570E1E}" type="slidenum">
              <a:rPr lang="en-US" altLang="en-US"/>
              <a:pPr>
                <a:defRPr/>
              </a:pPr>
              <a:t>‹#›</a:t>
            </a:fld>
            <a:endParaRPr lang="en-US" altLang="en-US"/>
          </a:p>
        </p:txBody>
      </p:sp>
    </p:spTree>
    <p:extLst>
      <p:ext uri="{BB962C8B-B14F-4D97-AF65-F5344CB8AC3E}">
        <p14:creationId xmlns:p14="http://schemas.microsoft.com/office/powerpoint/2010/main" val="33114355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vl1pPr>
          </a:lstStyle>
          <a:p>
            <a:pPr>
              <a:defRPr/>
            </a:pPr>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smtClean="0"/>
            </a:lvl1pPr>
          </a:lstStyle>
          <a:p>
            <a:pPr>
              <a:defRPr/>
            </a:pPr>
            <a:fld id="{46EB60DB-E8CC-490A-99C1-6F0E661C8D64}" type="slidenum">
              <a:rPr lang="en-US" altLang="en-US"/>
              <a:pPr>
                <a:defRPr/>
              </a:pPr>
              <a:t>‹#›</a:t>
            </a:fld>
            <a:endParaRPr lang="en-US" altLang="en-US"/>
          </a:p>
        </p:txBody>
      </p:sp>
    </p:spTree>
    <p:extLst>
      <p:ext uri="{BB962C8B-B14F-4D97-AF65-F5344CB8AC3E}">
        <p14:creationId xmlns:p14="http://schemas.microsoft.com/office/powerpoint/2010/main" val="2030993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vl1pPr>
          </a:lstStyle>
          <a:p>
            <a:pPr>
              <a:defRPr/>
            </a:pPr>
            <a:fld id="{355E59F3-C1D6-4E0D-ADE6-87CC1DE7C16E}" type="slidenum">
              <a:rPr lang="en-US" altLang="en-US"/>
              <a:pPr>
                <a:defRPr/>
              </a:pPr>
              <a:t>‹#›</a:t>
            </a:fld>
            <a:endParaRPr lang="en-US" altLang="en-US"/>
          </a:p>
        </p:txBody>
      </p:sp>
    </p:spTree>
    <p:extLst>
      <p:ext uri="{BB962C8B-B14F-4D97-AF65-F5344CB8AC3E}">
        <p14:creationId xmlns:p14="http://schemas.microsoft.com/office/powerpoint/2010/main" val="607547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vl1pPr>
          </a:lstStyle>
          <a:p>
            <a:pPr>
              <a:defRPr/>
            </a:pPr>
            <a:fld id="{28F46346-94A5-42E9-89D1-C137149D7FB1}" type="slidenum">
              <a:rPr lang="en-US" altLang="en-US"/>
              <a:pPr>
                <a:defRPr/>
              </a:pPr>
              <a:t>‹#›</a:t>
            </a:fld>
            <a:endParaRPr lang="en-US" altLang="en-US"/>
          </a:p>
        </p:txBody>
      </p:sp>
    </p:spTree>
    <p:extLst>
      <p:ext uri="{BB962C8B-B14F-4D97-AF65-F5344CB8AC3E}">
        <p14:creationId xmlns:p14="http://schemas.microsoft.com/office/powerpoint/2010/main" val="28507774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CDF3C0B-6087-4AE8-8440-E2861E9E8A15}" type="datetime1">
              <a:rPr lang="en-US"/>
              <a:pPr>
                <a:defRPr/>
              </a:pPr>
              <a:t>4/26/2017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DCDA908-C14D-4538-9458-AEA0978868DE}" type="slidenum">
              <a:rPr lang="en-US" altLang="en-US"/>
              <a:pPr/>
              <a:t>‹#›</a:t>
            </a:fld>
            <a:endParaRPr lang="en-US" altLang="en-US"/>
          </a:p>
        </p:txBody>
      </p:sp>
    </p:spTree>
    <p:extLst>
      <p:ext uri="{BB962C8B-B14F-4D97-AF65-F5344CB8AC3E}">
        <p14:creationId xmlns:p14="http://schemas.microsoft.com/office/powerpoint/2010/main" val="14369230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F815EF-5CB0-4F3D-BD0B-4B60BABCB176}" type="datetime1">
              <a:rPr lang="en-US"/>
              <a:pPr>
                <a:defRPr/>
              </a:pPr>
              <a:t>4/26/2017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F91155E-7D7F-41AC-9D72-E2C4711DDD4B}" type="slidenum">
              <a:rPr lang="en-US" altLang="en-US"/>
              <a:pPr/>
              <a:t>‹#›</a:t>
            </a:fld>
            <a:endParaRPr lang="en-US" altLang="en-US"/>
          </a:p>
        </p:txBody>
      </p:sp>
    </p:spTree>
    <p:extLst>
      <p:ext uri="{BB962C8B-B14F-4D97-AF65-F5344CB8AC3E}">
        <p14:creationId xmlns:p14="http://schemas.microsoft.com/office/powerpoint/2010/main" val="18562976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C32C077-32F8-4E6E-AA57-3EB3065F69CF}" type="datetime1">
              <a:rPr lang="en-US"/>
              <a:pPr>
                <a:defRPr/>
              </a:pPr>
              <a:t>4/26/2017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068AB6E-52ED-46C4-BB27-C3200916519A}" type="slidenum">
              <a:rPr lang="en-US" altLang="en-US"/>
              <a:pPr/>
              <a:t>‹#›</a:t>
            </a:fld>
            <a:endParaRPr lang="en-US" altLang="en-US"/>
          </a:p>
        </p:txBody>
      </p:sp>
    </p:spTree>
    <p:extLst>
      <p:ext uri="{BB962C8B-B14F-4D97-AF65-F5344CB8AC3E}">
        <p14:creationId xmlns:p14="http://schemas.microsoft.com/office/powerpoint/2010/main" val="5654766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B8CE9B1-F297-4B1D-A501-46C80233A192}" type="datetime1">
              <a:rPr lang="en-US"/>
              <a:pPr>
                <a:defRPr/>
              </a:pPr>
              <a:t>4/26/2017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79D3ADA-CEB8-4E9A-A209-31067C71D499}" type="slidenum">
              <a:rPr lang="en-US" altLang="en-US"/>
              <a:pPr/>
              <a:t>‹#›</a:t>
            </a:fld>
            <a:endParaRPr lang="en-US" altLang="en-US"/>
          </a:p>
        </p:txBody>
      </p:sp>
    </p:spTree>
    <p:extLst>
      <p:ext uri="{BB962C8B-B14F-4D97-AF65-F5344CB8AC3E}">
        <p14:creationId xmlns:p14="http://schemas.microsoft.com/office/powerpoint/2010/main" val="843808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48A0883-CB55-4227-BD1A-36F5DE6E0212}" type="datetime1">
              <a:rPr lang="en-US"/>
              <a:pPr>
                <a:defRPr/>
              </a:pPr>
              <a:t>4/26/2017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52F5A7E7-445B-4953-A177-EC013E28FF9B}" type="slidenum">
              <a:rPr lang="en-US" altLang="en-US"/>
              <a:pPr/>
              <a:t>‹#›</a:t>
            </a:fld>
            <a:endParaRPr lang="en-US" altLang="en-US"/>
          </a:p>
        </p:txBody>
      </p:sp>
    </p:spTree>
    <p:extLst>
      <p:ext uri="{BB962C8B-B14F-4D97-AF65-F5344CB8AC3E}">
        <p14:creationId xmlns:p14="http://schemas.microsoft.com/office/powerpoint/2010/main" val="30997074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D3568F8-3521-49DF-8689-015EF1E7851E}" type="datetime1">
              <a:rPr lang="en-US"/>
              <a:pPr>
                <a:defRPr/>
              </a:pPr>
              <a:t>4/26/2017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6A4ED82-B855-4612-B100-999C1038EB5F}" type="slidenum">
              <a:rPr lang="en-US" altLang="en-US"/>
              <a:pPr/>
              <a:t>‹#›</a:t>
            </a:fld>
            <a:endParaRPr lang="en-US" altLang="en-US"/>
          </a:p>
        </p:txBody>
      </p:sp>
    </p:spTree>
    <p:extLst>
      <p:ext uri="{BB962C8B-B14F-4D97-AF65-F5344CB8AC3E}">
        <p14:creationId xmlns:p14="http://schemas.microsoft.com/office/powerpoint/2010/main" val="4082161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575D17-1F7C-46C5-A34B-FF91B9BAF88F}" type="datetimeFigureOut">
              <a:rPr lang="en-US" smtClean="0"/>
              <a:t>4/26/2017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A6EF8-1B9B-42FA-A834-98C4FE50795E}" type="slidenum">
              <a:rPr lang="en-US" smtClean="0"/>
              <a:t>‹#›</a:t>
            </a:fld>
            <a:endParaRPr lang="en-US"/>
          </a:p>
        </p:txBody>
      </p:sp>
    </p:spTree>
    <p:extLst>
      <p:ext uri="{BB962C8B-B14F-4D97-AF65-F5344CB8AC3E}">
        <p14:creationId xmlns:p14="http://schemas.microsoft.com/office/powerpoint/2010/main" val="29547651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0A57D5-DCEE-42EE-AE40-FD91B125F291}" type="datetime1">
              <a:rPr lang="en-US"/>
              <a:pPr>
                <a:defRPr/>
              </a:pPr>
              <a:t>4/26/2017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080D10E0-5AFD-48A9-A5EC-49EE9FD54610}" type="slidenum">
              <a:rPr lang="en-US" altLang="en-US"/>
              <a:pPr/>
              <a:t>‹#›</a:t>
            </a:fld>
            <a:endParaRPr lang="en-US" altLang="en-US"/>
          </a:p>
        </p:txBody>
      </p:sp>
    </p:spTree>
    <p:extLst>
      <p:ext uri="{BB962C8B-B14F-4D97-AF65-F5344CB8AC3E}">
        <p14:creationId xmlns:p14="http://schemas.microsoft.com/office/powerpoint/2010/main" val="2012733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9"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23B690F-BF42-42CD-AB92-1571E58D9D76}" type="datetime1">
              <a:rPr lang="en-US"/>
              <a:pPr>
                <a:defRPr/>
              </a:pPr>
              <a:t>4/26/2017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020798A-E4AE-4B42-B93E-3F7D80131334}" type="slidenum">
              <a:rPr lang="en-US" altLang="en-US"/>
              <a:pPr/>
              <a:t>‹#›</a:t>
            </a:fld>
            <a:endParaRPr lang="en-US" altLang="en-US"/>
          </a:p>
        </p:txBody>
      </p:sp>
    </p:spTree>
    <p:extLst>
      <p:ext uri="{BB962C8B-B14F-4D97-AF65-F5344CB8AC3E}">
        <p14:creationId xmlns:p14="http://schemas.microsoft.com/office/powerpoint/2010/main" val="18025112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1B76CB1-38CD-43EC-BBDC-74F9BC8E87F2}" type="datetime1">
              <a:rPr lang="en-US"/>
              <a:pPr>
                <a:defRPr/>
              </a:pPr>
              <a:t>4/26/2017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66E00CD-FB77-470A-AF19-178A1824A60C}" type="slidenum">
              <a:rPr lang="en-US" altLang="en-US"/>
              <a:pPr/>
              <a:t>‹#›</a:t>
            </a:fld>
            <a:endParaRPr lang="en-US" altLang="en-US"/>
          </a:p>
        </p:txBody>
      </p:sp>
    </p:spTree>
    <p:extLst>
      <p:ext uri="{BB962C8B-B14F-4D97-AF65-F5344CB8AC3E}">
        <p14:creationId xmlns:p14="http://schemas.microsoft.com/office/powerpoint/2010/main" val="27341227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C1195DE-08E6-437D-8555-6DE978583E8F}" type="datetime1">
              <a:rPr lang="en-US"/>
              <a:pPr>
                <a:defRPr/>
              </a:pPr>
              <a:t>4/26/2017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947A5C1-A580-4A07-864F-5D0B9D224A05}" type="slidenum">
              <a:rPr lang="en-US" altLang="en-US"/>
              <a:pPr/>
              <a:t>‹#›</a:t>
            </a:fld>
            <a:endParaRPr lang="en-US" altLang="en-US"/>
          </a:p>
        </p:txBody>
      </p:sp>
    </p:spTree>
    <p:extLst>
      <p:ext uri="{BB962C8B-B14F-4D97-AF65-F5344CB8AC3E}">
        <p14:creationId xmlns:p14="http://schemas.microsoft.com/office/powerpoint/2010/main" val="19383355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C03DC71-B22A-4981-B3FD-3ADCC2E51990}" type="datetime1">
              <a:rPr lang="en-US"/>
              <a:pPr>
                <a:defRPr/>
              </a:pPr>
              <a:t>4/26/2017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191FB71-DF7C-41D6-AD5B-4FB5223F7509}" type="slidenum">
              <a:rPr lang="en-US" altLang="en-US"/>
              <a:pPr/>
              <a:t>‹#›</a:t>
            </a:fld>
            <a:endParaRPr lang="en-US" altLang="en-US"/>
          </a:p>
        </p:txBody>
      </p:sp>
    </p:spTree>
    <p:extLst>
      <p:ext uri="{BB962C8B-B14F-4D97-AF65-F5344CB8AC3E}">
        <p14:creationId xmlns:p14="http://schemas.microsoft.com/office/powerpoint/2010/main" val="1518749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575D17-1F7C-46C5-A34B-FF91B9BAF88F}" type="datetimeFigureOut">
              <a:rPr lang="en-US" smtClean="0"/>
              <a:t>4/26/2017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DA6EF8-1B9B-42FA-A834-98C4FE50795E}" type="slidenum">
              <a:rPr lang="en-US" smtClean="0"/>
              <a:t>‹#›</a:t>
            </a:fld>
            <a:endParaRPr lang="en-US"/>
          </a:p>
        </p:txBody>
      </p:sp>
    </p:spTree>
    <p:extLst>
      <p:ext uri="{BB962C8B-B14F-4D97-AF65-F5344CB8AC3E}">
        <p14:creationId xmlns:p14="http://schemas.microsoft.com/office/powerpoint/2010/main" val="3960052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575D17-1F7C-46C5-A34B-FF91B9BAF88F}" type="datetimeFigureOut">
              <a:rPr lang="en-US" smtClean="0"/>
              <a:t>4/26/2017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DA6EF8-1B9B-42FA-A834-98C4FE50795E}" type="slidenum">
              <a:rPr lang="en-US" smtClean="0"/>
              <a:t>‹#›</a:t>
            </a:fld>
            <a:endParaRPr lang="en-US"/>
          </a:p>
        </p:txBody>
      </p:sp>
    </p:spTree>
    <p:extLst>
      <p:ext uri="{BB962C8B-B14F-4D97-AF65-F5344CB8AC3E}">
        <p14:creationId xmlns:p14="http://schemas.microsoft.com/office/powerpoint/2010/main" val="997789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575D17-1F7C-46C5-A34B-FF91B9BAF88F}" type="datetimeFigureOut">
              <a:rPr lang="en-US" smtClean="0"/>
              <a:t>4/26/2017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DA6EF8-1B9B-42FA-A834-98C4FE50795E}" type="slidenum">
              <a:rPr lang="en-US" smtClean="0"/>
              <a:t>‹#›</a:t>
            </a:fld>
            <a:endParaRPr lang="en-US"/>
          </a:p>
        </p:txBody>
      </p:sp>
    </p:spTree>
    <p:extLst>
      <p:ext uri="{BB962C8B-B14F-4D97-AF65-F5344CB8AC3E}">
        <p14:creationId xmlns:p14="http://schemas.microsoft.com/office/powerpoint/2010/main" val="284148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C575D17-1F7C-46C5-A34B-FF91B9BAF88F}" type="datetimeFigureOut">
              <a:rPr lang="en-US" smtClean="0"/>
              <a:t>4/26/2017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A6EF8-1B9B-42FA-A834-98C4FE50795E}" type="slidenum">
              <a:rPr lang="en-US" smtClean="0"/>
              <a:t>‹#›</a:t>
            </a:fld>
            <a:endParaRPr lang="en-US"/>
          </a:p>
        </p:txBody>
      </p:sp>
    </p:spTree>
    <p:extLst>
      <p:ext uri="{BB962C8B-B14F-4D97-AF65-F5344CB8AC3E}">
        <p14:creationId xmlns:p14="http://schemas.microsoft.com/office/powerpoint/2010/main" val="551150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C575D17-1F7C-46C5-A34B-FF91B9BAF88F}" type="datetimeFigureOut">
              <a:rPr lang="en-US" smtClean="0"/>
              <a:t>4/26/2017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A6EF8-1B9B-42FA-A834-98C4FE50795E}" type="slidenum">
              <a:rPr lang="en-US" smtClean="0"/>
              <a:t>‹#›</a:t>
            </a:fld>
            <a:endParaRPr lang="en-US"/>
          </a:p>
        </p:txBody>
      </p:sp>
    </p:spTree>
    <p:extLst>
      <p:ext uri="{BB962C8B-B14F-4D97-AF65-F5344CB8AC3E}">
        <p14:creationId xmlns:p14="http://schemas.microsoft.com/office/powerpoint/2010/main" val="3351993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575D17-1F7C-46C5-A34B-FF91B9BAF88F}" type="datetimeFigureOut">
              <a:rPr lang="en-US" smtClean="0"/>
              <a:t>4/26/2017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DA6EF8-1B9B-42FA-A834-98C4FE50795E}" type="slidenum">
              <a:rPr lang="en-US" smtClean="0"/>
              <a:t>‹#›</a:t>
            </a:fld>
            <a:endParaRPr lang="en-US"/>
          </a:p>
        </p:txBody>
      </p:sp>
    </p:spTree>
    <p:extLst>
      <p:ext uri="{BB962C8B-B14F-4D97-AF65-F5344CB8AC3E}">
        <p14:creationId xmlns:p14="http://schemas.microsoft.com/office/powerpoint/2010/main" val="3864644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C0481F6D-C42C-47B6-BA31-0568B49754DD}" type="slidenum">
              <a:rPr lang="en-US" altLang="en-US"/>
              <a:pPr>
                <a:defRPr/>
              </a:pPr>
              <a:t>‹#›</a:t>
            </a:fld>
            <a:endParaRPr lang="en-US" altLang="en-US"/>
          </a:p>
        </p:txBody>
      </p:sp>
    </p:spTree>
    <p:extLst>
      <p:ext uri="{BB962C8B-B14F-4D97-AF65-F5344CB8AC3E}">
        <p14:creationId xmlns:p14="http://schemas.microsoft.com/office/powerpoint/2010/main" val="165850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0E1A8621-1CE4-4DA7-A963-FD9036C07066}" type="slidenum">
              <a:rPr lang="en-US" altLang="en-US"/>
              <a:pPr>
                <a:defRPr/>
              </a:pPr>
              <a:t>‹#›</a:t>
            </a:fld>
            <a:endParaRPr lang="en-US" altLang="en-US"/>
          </a:p>
        </p:txBody>
      </p:sp>
    </p:spTree>
    <p:extLst>
      <p:ext uri="{BB962C8B-B14F-4D97-AF65-F5344CB8AC3E}">
        <p14:creationId xmlns:p14="http://schemas.microsoft.com/office/powerpoint/2010/main" val="843648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6713"/>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00AF112-9AAF-47B2-A764-8788ADAB2E4E}" type="datetime1">
              <a:rPr lang="en-US"/>
              <a:pPr>
                <a:defRPr/>
              </a:pPr>
              <a:t>4/26/2017</a:t>
            </a:fld>
            <a:endParaRPr lang="en-US"/>
          </a:p>
        </p:txBody>
      </p:sp>
      <p:sp>
        <p:nvSpPr>
          <p:cNvPr id="5" name="Footer Placeholder 4"/>
          <p:cNvSpPr>
            <a:spLocks noGrp="1"/>
          </p:cNvSpPr>
          <p:nvPr>
            <p:ph type="ftr" sz="quarter" idx="3"/>
          </p:nvPr>
        </p:nvSpPr>
        <p:spPr>
          <a:xfrm>
            <a:off x="4165600" y="6356351"/>
            <a:ext cx="3860800" cy="366713"/>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671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7FFAA9A4-AC4E-4996-B83A-AF305846DBA0}" type="slidenum">
              <a:rPr lang="en-US" altLang="en-US"/>
              <a:pPr/>
              <a:t>‹#›</a:t>
            </a:fld>
            <a:endParaRPr lang="en-US" altLang="en-US"/>
          </a:p>
        </p:txBody>
      </p:sp>
    </p:spTree>
    <p:extLst>
      <p:ext uri="{BB962C8B-B14F-4D97-AF65-F5344CB8AC3E}">
        <p14:creationId xmlns:p14="http://schemas.microsoft.com/office/powerpoint/2010/main" val="414590819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28.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4.xml"/><Relationship Id="rId5" Type="http://schemas.openxmlformats.org/officeDocument/2006/relationships/image" Target="../media/image37.jpe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3.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2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jpeg"/><Relationship Id="rId1" Type="http://schemas.openxmlformats.org/officeDocument/2006/relationships/slideLayout" Target="../slideLayouts/slideLayout2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68.jpe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4.xml"/><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4.xml"/><Relationship Id="rId1" Type="http://schemas.openxmlformats.org/officeDocument/2006/relationships/tags" Target="../tags/tag2.xml"/><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8.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90.jpeg"/></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91.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89.jpeg"/></Relationships>
</file>

<file path=ppt/slides/_rels/slide5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24.xml"/><Relationship Id="rId1" Type="http://schemas.openxmlformats.org/officeDocument/2006/relationships/tags" Target="../tags/tag3.xml"/></Relationships>
</file>

<file path=ppt/slides/_rels/slide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0.jpeg"/><Relationship Id="rId1" Type="http://schemas.openxmlformats.org/officeDocument/2006/relationships/slideLayout" Target="../slideLayouts/slideLayout24.xml"/><Relationship Id="rId6" Type="http://schemas.openxmlformats.org/officeDocument/2006/relationships/image" Target="../media/image101.png"/><Relationship Id="rId5" Type="http://schemas.openxmlformats.org/officeDocument/2006/relationships/image" Target="../media/image102.png"/><Relationship Id="rId4" Type="http://schemas.openxmlformats.org/officeDocument/2006/relationships/image" Target="../media/image73.jpeg"/></Relationships>
</file>

<file path=ppt/slides/_rels/slide6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943846" y="520290"/>
            <a:ext cx="1072950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800" b="1">
                <a:solidFill>
                  <a:srgbClr val="FFFF00"/>
                </a:solidFill>
                <a:latin typeface="+mj-lt"/>
                <a:ea typeface="ＭＳ Ｐゴシック" pitchFamily="1" charset="-128"/>
                <a:cs typeface="ＭＳ Ｐゴシック" pitchFamily="1" charset="-128"/>
              </a:defRPr>
            </a:lvl1pPr>
            <a:lvl2pPr algn="r" rtl="0" eaLnBrk="0" fontAlgn="base" hangingPunct="0">
              <a:spcBef>
                <a:spcPct val="0"/>
              </a:spcBef>
              <a:spcAft>
                <a:spcPct val="0"/>
              </a:spcAft>
              <a:defRPr sz="2800">
                <a:solidFill>
                  <a:srgbClr val="0055A5"/>
                </a:solidFill>
                <a:latin typeface="HelveticaNeueLT Std Hvy" pitchFamily="16" charset="0"/>
                <a:ea typeface="ＭＳ Ｐゴシック" pitchFamily="1" charset="-128"/>
                <a:cs typeface="ＭＳ Ｐゴシック" pitchFamily="1" charset="-128"/>
              </a:defRPr>
            </a:lvl2pPr>
            <a:lvl3pPr algn="r" rtl="0" eaLnBrk="0" fontAlgn="base" hangingPunct="0">
              <a:spcBef>
                <a:spcPct val="0"/>
              </a:spcBef>
              <a:spcAft>
                <a:spcPct val="0"/>
              </a:spcAft>
              <a:defRPr sz="2800">
                <a:solidFill>
                  <a:srgbClr val="0055A5"/>
                </a:solidFill>
                <a:latin typeface="HelveticaNeueLT Std Hvy" pitchFamily="16" charset="0"/>
                <a:ea typeface="ＭＳ Ｐゴシック" pitchFamily="1" charset="-128"/>
                <a:cs typeface="ＭＳ Ｐゴシック" pitchFamily="1" charset="-128"/>
              </a:defRPr>
            </a:lvl3pPr>
            <a:lvl4pPr algn="r" rtl="0" eaLnBrk="0" fontAlgn="base" hangingPunct="0">
              <a:spcBef>
                <a:spcPct val="0"/>
              </a:spcBef>
              <a:spcAft>
                <a:spcPct val="0"/>
              </a:spcAft>
              <a:defRPr sz="2800">
                <a:solidFill>
                  <a:srgbClr val="0055A5"/>
                </a:solidFill>
                <a:latin typeface="HelveticaNeueLT Std Hvy" pitchFamily="16" charset="0"/>
                <a:ea typeface="ＭＳ Ｐゴシック" pitchFamily="1" charset="-128"/>
                <a:cs typeface="ＭＳ Ｐゴシック" pitchFamily="1" charset="-128"/>
              </a:defRPr>
            </a:lvl4pPr>
            <a:lvl5pPr algn="r" rtl="0" eaLnBrk="0" fontAlgn="base" hangingPunct="0">
              <a:spcBef>
                <a:spcPct val="0"/>
              </a:spcBef>
              <a:spcAft>
                <a:spcPct val="0"/>
              </a:spcAft>
              <a:defRPr sz="2800">
                <a:solidFill>
                  <a:srgbClr val="0055A5"/>
                </a:solidFill>
                <a:latin typeface="HelveticaNeueLT Std Hvy" pitchFamily="16" charset="0"/>
                <a:ea typeface="ＭＳ Ｐゴシック" pitchFamily="1" charset="-128"/>
                <a:cs typeface="ＭＳ Ｐゴシック" pitchFamily="1" charset="-128"/>
              </a:defRPr>
            </a:lvl5pPr>
            <a:lvl6pPr marL="457200" algn="r" rtl="0" fontAlgn="base">
              <a:spcBef>
                <a:spcPct val="0"/>
              </a:spcBef>
              <a:spcAft>
                <a:spcPct val="0"/>
              </a:spcAft>
              <a:defRPr sz="2800">
                <a:solidFill>
                  <a:srgbClr val="0055A5"/>
                </a:solidFill>
                <a:latin typeface="HelveticaNeueLT Std Hvy" pitchFamily="16" charset="0"/>
              </a:defRPr>
            </a:lvl6pPr>
            <a:lvl7pPr marL="914400" algn="r" rtl="0" fontAlgn="base">
              <a:spcBef>
                <a:spcPct val="0"/>
              </a:spcBef>
              <a:spcAft>
                <a:spcPct val="0"/>
              </a:spcAft>
              <a:defRPr sz="2800">
                <a:solidFill>
                  <a:srgbClr val="0055A5"/>
                </a:solidFill>
                <a:latin typeface="HelveticaNeueLT Std Hvy" pitchFamily="16" charset="0"/>
              </a:defRPr>
            </a:lvl7pPr>
            <a:lvl8pPr marL="1371600" algn="r" rtl="0" fontAlgn="base">
              <a:spcBef>
                <a:spcPct val="0"/>
              </a:spcBef>
              <a:spcAft>
                <a:spcPct val="0"/>
              </a:spcAft>
              <a:defRPr sz="2800">
                <a:solidFill>
                  <a:srgbClr val="0055A5"/>
                </a:solidFill>
                <a:latin typeface="HelveticaNeueLT Std Hvy" pitchFamily="16" charset="0"/>
              </a:defRPr>
            </a:lvl8pPr>
            <a:lvl9pPr marL="1828800" algn="r" rtl="0" fontAlgn="base">
              <a:spcBef>
                <a:spcPct val="0"/>
              </a:spcBef>
              <a:spcAft>
                <a:spcPct val="0"/>
              </a:spcAft>
              <a:defRPr sz="2800">
                <a:solidFill>
                  <a:srgbClr val="0055A5"/>
                </a:solidFill>
                <a:latin typeface="HelveticaNeueLT Std Hvy" pitchFamily="16" charset="0"/>
              </a:defRPr>
            </a:lvl9pPr>
          </a:lstStyle>
          <a:p>
            <a:pPr algn="ctr" eaLnBrk="1" hangingPunct="1"/>
            <a:r>
              <a:rPr lang="en-US" sz="5400" dirty="0"/>
              <a:t>Challenges in Prostate Cancer: Are there mathematical solutions?</a:t>
            </a:r>
            <a:endParaRPr lang="en-US" altLang="en-US" sz="9600" kern="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8" name="Rectangle 3"/>
          <p:cNvSpPr txBox="1">
            <a:spLocks noChangeArrowheads="1"/>
          </p:cNvSpPr>
          <p:nvPr/>
        </p:nvSpPr>
        <p:spPr bwMode="auto">
          <a:xfrm>
            <a:off x="1061883" y="3227439"/>
            <a:ext cx="10246191" cy="13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95000"/>
              <a:buChar char="•"/>
              <a:defRPr sz="3200">
                <a:solidFill>
                  <a:schemeClr val="bg1"/>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SzPct val="95000"/>
              <a:buChar char="–"/>
              <a:defRPr sz="2800">
                <a:solidFill>
                  <a:schemeClr val="bg1"/>
                </a:solidFill>
                <a:latin typeface="Helvetica Neue Light" pitchFamily="16" charset="0"/>
                <a:ea typeface="ＭＳ Ｐゴシック" pitchFamily="1" charset="-128"/>
              </a:defRPr>
            </a:lvl2pPr>
            <a:lvl3pPr marL="1143000" indent="-228600" algn="l" rtl="0" eaLnBrk="0" fontAlgn="base" hangingPunct="0">
              <a:spcBef>
                <a:spcPct val="20000"/>
              </a:spcBef>
              <a:spcAft>
                <a:spcPct val="0"/>
              </a:spcAft>
              <a:buSzPct val="95000"/>
              <a:buChar char="•"/>
              <a:defRPr sz="2400">
                <a:solidFill>
                  <a:schemeClr val="bg1"/>
                </a:solidFill>
                <a:latin typeface="Helvetica Neue Light" pitchFamily="16" charset="0"/>
                <a:ea typeface="ＭＳ Ｐゴシック" pitchFamily="1" charset="-128"/>
              </a:defRPr>
            </a:lvl3pPr>
            <a:lvl4pPr marL="1600200" indent="-228600" algn="l" rtl="0" eaLnBrk="0" fontAlgn="base" hangingPunct="0">
              <a:spcBef>
                <a:spcPct val="20000"/>
              </a:spcBef>
              <a:spcAft>
                <a:spcPct val="0"/>
              </a:spcAft>
              <a:buSzPct val="95000"/>
              <a:buChar char="–"/>
              <a:defRPr sz="2000">
                <a:solidFill>
                  <a:schemeClr val="bg1"/>
                </a:solidFill>
                <a:latin typeface="Helvetica Neue Light" pitchFamily="16" charset="0"/>
                <a:ea typeface="ＭＳ Ｐゴシック" pitchFamily="1" charset="-128"/>
              </a:defRPr>
            </a:lvl4pPr>
            <a:lvl5pPr marL="2057400" indent="-228600" algn="l" rtl="0" eaLnBrk="0" fontAlgn="base" hangingPunct="0">
              <a:spcBef>
                <a:spcPct val="20000"/>
              </a:spcBef>
              <a:spcAft>
                <a:spcPct val="0"/>
              </a:spcAft>
              <a:buSzPct val="95000"/>
              <a:buChar char="»"/>
              <a:defRPr sz="2000">
                <a:solidFill>
                  <a:schemeClr val="bg1"/>
                </a:solidFill>
                <a:latin typeface="Helvetica Neue UltraLight" pitchFamily="16" charset="0"/>
                <a:ea typeface="ＭＳ Ｐゴシック" pitchFamily="1" charset="-128"/>
              </a:defRPr>
            </a:lvl5pPr>
            <a:lvl6pPr marL="2514600" indent="-228600" algn="l" rtl="0" fontAlgn="base">
              <a:spcBef>
                <a:spcPct val="20000"/>
              </a:spcBef>
              <a:spcAft>
                <a:spcPct val="0"/>
              </a:spcAft>
              <a:buSzPct val="95000"/>
              <a:buChar char="»"/>
              <a:defRPr sz="2000">
                <a:solidFill>
                  <a:srgbClr val="717171"/>
                </a:solidFill>
                <a:latin typeface="Helvetica Neue UltraLight" pitchFamily="16" charset="0"/>
              </a:defRPr>
            </a:lvl6pPr>
            <a:lvl7pPr marL="2971800" indent="-228600" algn="l" rtl="0" fontAlgn="base">
              <a:spcBef>
                <a:spcPct val="20000"/>
              </a:spcBef>
              <a:spcAft>
                <a:spcPct val="0"/>
              </a:spcAft>
              <a:buSzPct val="95000"/>
              <a:buChar char="»"/>
              <a:defRPr sz="2000">
                <a:solidFill>
                  <a:srgbClr val="717171"/>
                </a:solidFill>
                <a:latin typeface="Helvetica Neue UltraLight" pitchFamily="16" charset="0"/>
              </a:defRPr>
            </a:lvl7pPr>
            <a:lvl8pPr marL="3429000" indent="-228600" algn="l" rtl="0" fontAlgn="base">
              <a:spcBef>
                <a:spcPct val="20000"/>
              </a:spcBef>
              <a:spcAft>
                <a:spcPct val="0"/>
              </a:spcAft>
              <a:buSzPct val="95000"/>
              <a:buChar char="»"/>
              <a:defRPr sz="2000">
                <a:solidFill>
                  <a:srgbClr val="717171"/>
                </a:solidFill>
                <a:latin typeface="Helvetica Neue UltraLight" pitchFamily="16" charset="0"/>
              </a:defRPr>
            </a:lvl8pPr>
            <a:lvl9pPr marL="3886200" indent="-228600" algn="l" rtl="0" fontAlgn="base">
              <a:spcBef>
                <a:spcPct val="20000"/>
              </a:spcBef>
              <a:spcAft>
                <a:spcPct val="0"/>
              </a:spcAft>
              <a:buSzPct val="95000"/>
              <a:buChar char="»"/>
              <a:defRPr sz="2000">
                <a:solidFill>
                  <a:srgbClr val="717171"/>
                </a:solidFill>
                <a:latin typeface="Helvetica Neue UltraLight" pitchFamily="16" charset="0"/>
              </a:defRPr>
            </a:lvl9pPr>
          </a:lstStyle>
          <a:p>
            <a:pPr algn="ctr" eaLnBrk="1" hangingPunct="1">
              <a:buFontTx/>
              <a:buNone/>
            </a:pPr>
            <a:r>
              <a:rPr lang="en-US" altLang="en-US" sz="2400" b="1" kern="0" dirty="0">
                <a:solidFill>
                  <a:srgbClr val="00B0F0"/>
                </a:solidFill>
                <a:latin typeface="Arial" panose="020B0604020202020204" pitchFamily="34" charset="0"/>
                <a:ea typeface="ＭＳ Ｐゴシック" panose="020B0600070205080204" pitchFamily="34" charset="-128"/>
                <a:cs typeface="Arial" panose="020B0604020202020204" pitchFamily="34" charset="0"/>
              </a:rPr>
              <a:t>Peter L. Choyke MD and Baris Turkbey MD</a:t>
            </a:r>
            <a:endParaRPr lang="en-US" altLang="en-US" sz="2000" b="1" kern="0" dirty="0">
              <a:latin typeface="Arial" panose="020B0604020202020204" pitchFamily="34" charset="0"/>
              <a:ea typeface="ＭＳ Ｐゴシック" panose="020B0600070205080204" pitchFamily="34" charset="-128"/>
              <a:cs typeface="Arial" panose="020B0604020202020204" pitchFamily="34" charset="0"/>
            </a:endParaRPr>
          </a:p>
          <a:p>
            <a:pPr algn="ctr" eaLnBrk="1" hangingPunct="1">
              <a:buFontTx/>
              <a:buNone/>
            </a:pPr>
            <a:r>
              <a:rPr lang="en-US" altLang="en-US" sz="2400" b="1" kern="0" dirty="0">
                <a:latin typeface="Arial" panose="020B0604020202020204" pitchFamily="34" charset="0"/>
                <a:ea typeface="ＭＳ Ｐゴシック" panose="020B0600070205080204" pitchFamily="34" charset="-128"/>
                <a:cs typeface="Arial" panose="020B0604020202020204" pitchFamily="34" charset="0"/>
              </a:rPr>
              <a:t>Molecular Imaging Program, National Cancer Institute</a:t>
            </a:r>
          </a:p>
          <a:p>
            <a:pPr algn="ctr" eaLnBrk="1" hangingPunct="1">
              <a:buFontTx/>
              <a:buNone/>
            </a:pPr>
            <a:r>
              <a:rPr lang="en-US" altLang="en-US" sz="2400" b="1" kern="0" dirty="0">
                <a:latin typeface="Arial" panose="020B0604020202020204" pitchFamily="34" charset="0"/>
                <a:ea typeface="ＭＳ Ｐゴシック" panose="020B0600070205080204" pitchFamily="34" charset="-128"/>
                <a:cs typeface="Arial" panose="020B0604020202020204" pitchFamily="34" charset="0"/>
              </a:rPr>
              <a:t>National Institutes of Health, Bethesda, MD</a:t>
            </a:r>
          </a:p>
        </p:txBody>
      </p:sp>
      <p:pic>
        <p:nvPicPr>
          <p:cNvPr id="10"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632" y="5253421"/>
            <a:ext cx="3150059"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nci-logo-black.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9256" y="5112364"/>
            <a:ext cx="2316828" cy="149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4578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7067"/>
            <a:ext cx="10972800" cy="1143000"/>
          </a:xfrm>
        </p:spPr>
        <p:txBody>
          <a:bodyPr/>
          <a:lstStyle/>
          <a:p>
            <a:r>
              <a:rPr lang="en-US" sz="6600" dirty="0">
                <a:solidFill>
                  <a:srgbClr val="FFFF00"/>
                </a:solidFill>
              </a:rPr>
              <a:t>Screening</a:t>
            </a:r>
          </a:p>
        </p:txBody>
      </p:sp>
      <p:sp>
        <p:nvSpPr>
          <p:cNvPr id="3" name="Content Placeholder 2"/>
          <p:cNvSpPr>
            <a:spLocks noGrp="1"/>
          </p:cNvSpPr>
          <p:nvPr>
            <p:ph idx="1"/>
          </p:nvPr>
        </p:nvSpPr>
        <p:spPr/>
        <p:txBody>
          <a:bodyPr/>
          <a:lstStyle/>
          <a:p>
            <a:r>
              <a:rPr lang="en-US" dirty="0"/>
              <a:t>Prostate Specific Antigen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94" y="2509837"/>
            <a:ext cx="11961412" cy="202406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5022" y="321469"/>
            <a:ext cx="3257550" cy="1733550"/>
          </a:xfrm>
          <a:prstGeom prst="rect">
            <a:avLst/>
          </a:prstGeom>
        </p:spPr>
      </p:pic>
    </p:spTree>
    <p:extLst>
      <p:ext uri="{BB962C8B-B14F-4D97-AF65-F5344CB8AC3E}">
        <p14:creationId xmlns:p14="http://schemas.microsoft.com/office/powerpoint/2010/main" val="1453015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2631" y="0"/>
            <a:ext cx="10019172" cy="6667500"/>
          </a:xfrm>
        </p:spPr>
      </p:pic>
    </p:spTree>
    <p:extLst>
      <p:ext uri="{BB962C8B-B14F-4D97-AF65-F5344CB8AC3E}">
        <p14:creationId xmlns:p14="http://schemas.microsoft.com/office/powerpoint/2010/main" val="3606128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2737" y="666750"/>
            <a:ext cx="7717354" cy="5720556"/>
          </a:xfrm>
        </p:spPr>
      </p:pic>
    </p:spTree>
    <p:extLst>
      <p:ext uri="{BB962C8B-B14F-4D97-AF65-F5344CB8AC3E}">
        <p14:creationId xmlns:p14="http://schemas.microsoft.com/office/powerpoint/2010/main" val="1170268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solidFill>
                  <a:srgbClr val="FFFF00"/>
                </a:solidFill>
              </a:rPr>
              <a:t>The Data USPSTF Considered</a:t>
            </a:r>
            <a:br>
              <a:rPr lang="en-US" dirty="0">
                <a:solidFill>
                  <a:srgbClr val="FFFF00"/>
                </a:solidFill>
              </a:rPr>
            </a:br>
            <a:r>
              <a:rPr lang="en-US" sz="4000" dirty="0">
                <a:solidFill>
                  <a:srgbClr val="FFFF00"/>
                </a:solidFill>
              </a:rPr>
              <a:t>Modest survival benefit at huge QOL cost</a:t>
            </a:r>
            <a:endParaRPr lang="en-US" dirty="0">
              <a:solidFill>
                <a:srgbClr val="FFFF00"/>
              </a:solidFill>
            </a:endParaRPr>
          </a:p>
        </p:txBody>
      </p:sp>
      <p:pic>
        <p:nvPicPr>
          <p:cNvPr id="65539" name="Picture 14"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1" y="2514600"/>
            <a:ext cx="79914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Placeholder 2"/>
          <p:cNvSpPr txBox="1">
            <a:spLocks/>
          </p:cNvSpPr>
          <p:nvPr/>
        </p:nvSpPr>
        <p:spPr bwMode="auto">
          <a:xfrm>
            <a:off x="2057400" y="6324600"/>
            <a:ext cx="8382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en-US" altLang="en-US" sz="800" b="1" kern="0">
                <a:solidFill>
                  <a:srgbClr val="FFFFFF"/>
                </a:solidFill>
              </a:rPr>
              <a:t>Ann Intern Med. 2012;157(2):120-134. doi:10.7326/0003-4819-157-2-201207170-00459</a:t>
            </a:r>
          </a:p>
        </p:txBody>
      </p:sp>
      <p:sp>
        <p:nvSpPr>
          <p:cNvPr id="65541" name="TextBox 4"/>
          <p:cNvSpPr txBox="1">
            <a:spLocks noChangeArrowheads="1"/>
          </p:cNvSpPr>
          <p:nvPr/>
        </p:nvSpPr>
        <p:spPr bwMode="auto">
          <a:xfrm>
            <a:off x="6705601" y="6172200"/>
            <a:ext cx="3355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1800" kern="0">
                <a:solidFill>
                  <a:srgbClr val="FFFFFF"/>
                </a:solidFill>
                <a:latin typeface="Arial" panose="020B0604020202020204" pitchFamily="34" charset="0"/>
              </a:rPr>
              <a:t>Was contamination a problem?</a:t>
            </a:r>
          </a:p>
        </p:txBody>
      </p:sp>
    </p:spTree>
    <p:extLst>
      <p:ext uri="{BB962C8B-B14F-4D97-AF65-F5344CB8AC3E}">
        <p14:creationId xmlns:p14="http://schemas.microsoft.com/office/powerpoint/2010/main" val="1641434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3"/>
          <p:cNvSpPr>
            <a:spLocks noGrp="1"/>
          </p:cNvSpPr>
          <p:nvPr>
            <p:ph type="title"/>
          </p:nvPr>
        </p:nvSpPr>
        <p:spPr/>
        <p:txBody>
          <a:bodyPr/>
          <a:lstStyle/>
          <a:p>
            <a:pPr eaLnBrk="1" hangingPunct="1"/>
            <a:endParaRPr lang="en-US" altLang="en-US"/>
          </a:p>
        </p:txBody>
      </p:sp>
      <p:pic>
        <p:nvPicPr>
          <p:cNvPr id="7171" name="Picture 2" descr="http://i2.wp.com/medicine-opera.com/wp-content/uploads/2012/07/cancer-death-rates-males-2011.jpg?resize=570%2C452"/>
          <p:cNvPicPr>
            <a:picLocks noChangeAspect="1" noChangeArrowheads="1"/>
          </p:cNvPicPr>
          <p:nvPr/>
        </p:nvPicPr>
        <p:blipFill>
          <a:blip r:embed="rId2"/>
          <a:srcRect b="8176"/>
          <a:stretch>
            <a:fillRect/>
          </a:stretch>
        </p:blipFill>
        <p:spPr bwMode="auto">
          <a:xfrm>
            <a:off x="2838450" y="1085850"/>
            <a:ext cx="6357938" cy="4629150"/>
          </a:xfrm>
          <a:prstGeom prst="rect">
            <a:avLst/>
          </a:prstGeom>
          <a:solidFill>
            <a:schemeClr val="tx2">
              <a:lumMod val="40000"/>
              <a:lumOff val="60000"/>
              <a:alpha val="26000"/>
            </a:schemeClr>
          </a:solidFill>
          <a:ln w="9525">
            <a:noFill/>
            <a:miter lim="800000"/>
            <a:headEnd/>
            <a:tailEnd/>
          </a:ln>
        </p:spPr>
      </p:pic>
      <p:sp>
        <p:nvSpPr>
          <p:cNvPr id="66564" name="TextBox 5"/>
          <p:cNvSpPr txBox="1">
            <a:spLocks noChangeArrowheads="1"/>
          </p:cNvSpPr>
          <p:nvPr/>
        </p:nvSpPr>
        <p:spPr bwMode="auto">
          <a:xfrm>
            <a:off x="3581401" y="1371600"/>
            <a:ext cx="5243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1800" b="1" kern="0"/>
              <a:t>Death Rates of Common Cancers in the United States</a:t>
            </a:r>
          </a:p>
        </p:txBody>
      </p:sp>
      <p:sp>
        <p:nvSpPr>
          <p:cNvPr id="5" name="Rectangle 4"/>
          <p:cNvSpPr/>
          <p:nvPr/>
        </p:nvSpPr>
        <p:spPr>
          <a:xfrm>
            <a:off x="2667000" y="857250"/>
            <a:ext cx="6858000" cy="5143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a:solidFill>
                <a:sysClr val="windowText" lastClr="000000"/>
              </a:solidFill>
            </a:endParaRPr>
          </a:p>
        </p:txBody>
      </p:sp>
      <p:cxnSp>
        <p:nvCxnSpPr>
          <p:cNvPr id="3" name="Straight Arrow Connector 2"/>
          <p:cNvCxnSpPr/>
          <p:nvPr/>
        </p:nvCxnSpPr>
        <p:spPr>
          <a:xfrm>
            <a:off x="7388225" y="3635375"/>
            <a:ext cx="12700" cy="4143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567" name="TextBox 3"/>
          <p:cNvSpPr txBox="1">
            <a:spLocks noChangeArrowheads="1"/>
          </p:cNvSpPr>
          <p:nvPr/>
        </p:nvSpPr>
        <p:spPr bwMode="auto">
          <a:xfrm>
            <a:off x="6948488" y="3349625"/>
            <a:ext cx="14157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kern="0"/>
              <a:t>PSA Begins</a:t>
            </a:r>
          </a:p>
        </p:txBody>
      </p:sp>
      <p:cxnSp>
        <p:nvCxnSpPr>
          <p:cNvPr id="9" name="Straight Arrow Connector 8"/>
          <p:cNvCxnSpPr/>
          <p:nvPr/>
        </p:nvCxnSpPr>
        <p:spPr>
          <a:xfrm>
            <a:off x="8613775" y="4049714"/>
            <a:ext cx="12700" cy="4143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569" name="TextBox 9"/>
          <p:cNvSpPr txBox="1">
            <a:spLocks noChangeArrowheads="1"/>
          </p:cNvSpPr>
          <p:nvPr/>
        </p:nvSpPr>
        <p:spPr bwMode="auto">
          <a:xfrm>
            <a:off x="8094663" y="3797300"/>
            <a:ext cx="12362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kern="0"/>
              <a:t>PSA Ends</a:t>
            </a:r>
          </a:p>
        </p:txBody>
      </p:sp>
      <p:sp>
        <p:nvSpPr>
          <p:cNvPr id="7" name="Freeform 6"/>
          <p:cNvSpPr/>
          <p:nvPr/>
        </p:nvSpPr>
        <p:spPr>
          <a:xfrm>
            <a:off x="8653464" y="4275139"/>
            <a:ext cx="852487" cy="236537"/>
          </a:xfrm>
          <a:custGeom>
            <a:avLst/>
            <a:gdLst>
              <a:gd name="connsiteX0" fmla="*/ 0 w 1135117"/>
              <a:gd name="connsiteY0" fmla="*/ 315311 h 315311"/>
              <a:gd name="connsiteX1" fmla="*/ 819807 w 1135117"/>
              <a:gd name="connsiteY1" fmla="*/ 94594 h 315311"/>
              <a:gd name="connsiteX2" fmla="*/ 1135117 w 1135117"/>
              <a:gd name="connsiteY2" fmla="*/ 0 h 315311"/>
              <a:gd name="connsiteX3" fmla="*/ 1135117 w 1135117"/>
              <a:gd name="connsiteY3" fmla="*/ 0 h 315311"/>
            </a:gdLst>
            <a:ahLst/>
            <a:cxnLst>
              <a:cxn ang="0">
                <a:pos x="connsiteX0" y="connsiteY0"/>
              </a:cxn>
              <a:cxn ang="0">
                <a:pos x="connsiteX1" y="connsiteY1"/>
              </a:cxn>
              <a:cxn ang="0">
                <a:pos x="connsiteX2" y="connsiteY2"/>
              </a:cxn>
              <a:cxn ang="0">
                <a:pos x="connsiteX3" y="connsiteY3"/>
              </a:cxn>
            </a:cxnLst>
            <a:rect l="l" t="t" r="r" b="b"/>
            <a:pathLst>
              <a:path w="1135117" h="315311">
                <a:moveTo>
                  <a:pt x="0" y="315311"/>
                </a:moveTo>
                <a:lnTo>
                  <a:pt x="819807" y="94594"/>
                </a:lnTo>
                <a:cubicBezTo>
                  <a:pt x="1008993" y="42042"/>
                  <a:pt x="1135117" y="0"/>
                  <a:pt x="1135117" y="0"/>
                </a:cubicBezTo>
                <a:lnTo>
                  <a:pt x="1135117" y="0"/>
                </a:ln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a:solidFill>
                <a:sysClr val="windowText" lastClr="000000"/>
              </a:solidFill>
            </a:endParaRPr>
          </a:p>
        </p:txBody>
      </p:sp>
      <p:sp>
        <p:nvSpPr>
          <p:cNvPr id="66571" name="TextBox 12"/>
          <p:cNvSpPr txBox="1">
            <a:spLocks noChangeArrowheads="1"/>
          </p:cNvSpPr>
          <p:nvPr/>
        </p:nvSpPr>
        <p:spPr bwMode="auto">
          <a:xfrm>
            <a:off x="8789989" y="3979864"/>
            <a:ext cx="568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kern="0"/>
              <a:t>???</a:t>
            </a:r>
          </a:p>
        </p:txBody>
      </p:sp>
      <p:cxnSp>
        <p:nvCxnSpPr>
          <p:cNvPr id="11" name="Straight Connector 10"/>
          <p:cNvCxnSpPr/>
          <p:nvPr/>
        </p:nvCxnSpPr>
        <p:spPr>
          <a:xfrm flipH="1">
            <a:off x="3706813" y="4511675"/>
            <a:ext cx="4919662"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748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861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26" y="1320800"/>
            <a:ext cx="3971925"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91264" y="1179514"/>
            <a:ext cx="4264025"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3"/>
          <p:cNvSpPr>
            <a:spLocks noChangeArrowheads="1"/>
          </p:cNvSpPr>
          <p:nvPr/>
        </p:nvSpPr>
        <p:spPr bwMode="auto">
          <a:xfrm>
            <a:off x="3071814" y="4892676"/>
            <a:ext cx="74834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kern="0">
                <a:solidFill>
                  <a:schemeClr val="bg1"/>
                </a:solidFill>
              </a:rPr>
              <a:t>FROM:</a:t>
            </a:r>
          </a:p>
          <a:p>
            <a:r>
              <a:rPr lang="en-US" altLang="en-US" kern="0">
                <a:solidFill>
                  <a:schemeClr val="bg1"/>
                </a:solidFill>
              </a:rPr>
              <a:t>Increasing incidence of metastatic prostate cancer in the United States (2004–2013)</a:t>
            </a:r>
          </a:p>
          <a:p>
            <a:r>
              <a:rPr lang="en-US" altLang="en-US" kern="0">
                <a:solidFill>
                  <a:schemeClr val="bg1"/>
                </a:solidFill>
              </a:rPr>
              <a:t>A B Weiner, R S Matulewicz, S E Eggener and E M Schaeffer  Prost Cancer and Prost Dis 2016</a:t>
            </a:r>
          </a:p>
        </p:txBody>
      </p:sp>
    </p:spTree>
    <p:extLst>
      <p:ext uri="{BB962C8B-B14F-4D97-AF65-F5344CB8AC3E}">
        <p14:creationId xmlns:p14="http://schemas.microsoft.com/office/powerpoint/2010/main" val="4217867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5550" y="543809"/>
            <a:ext cx="7620000" cy="6292647"/>
          </a:xfrm>
        </p:spPr>
      </p:pic>
    </p:spTree>
    <p:extLst>
      <p:ext uri="{BB962C8B-B14F-4D97-AF65-F5344CB8AC3E}">
        <p14:creationId xmlns:p14="http://schemas.microsoft.com/office/powerpoint/2010/main" val="2907744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a:t>What is </a:t>
            </a:r>
            <a:r>
              <a:rPr lang="en-US" u="sng" dirty="0"/>
              <a:t>clinically significant </a:t>
            </a:r>
            <a:r>
              <a:rPr lang="en-US" dirty="0"/>
              <a:t>cancer?</a:t>
            </a:r>
          </a:p>
        </p:txBody>
      </p:sp>
      <p:sp>
        <p:nvSpPr>
          <p:cNvPr id="3" name="Content Placeholder 2"/>
          <p:cNvSpPr>
            <a:spLocks noGrp="1"/>
          </p:cNvSpPr>
          <p:nvPr>
            <p:ph idx="1"/>
          </p:nvPr>
        </p:nvSpPr>
        <p:spPr/>
        <p:txBody>
          <a:bodyPr rtlCol="0">
            <a:normAutofit/>
          </a:bodyPr>
          <a:lstStyle/>
          <a:p>
            <a:pPr eaLnBrk="1" fontAlgn="auto" hangingPunct="1">
              <a:spcAft>
                <a:spcPts val="0"/>
              </a:spcAft>
              <a:defRPr/>
            </a:pPr>
            <a:r>
              <a:rPr lang="en-US" dirty="0"/>
              <a:t>Prostate Cancer that is likely to progress and affect a man’s life expectancy. </a:t>
            </a:r>
          </a:p>
          <a:p>
            <a:pPr lvl="1" eaLnBrk="1" fontAlgn="auto" hangingPunct="1">
              <a:spcAft>
                <a:spcPts val="0"/>
              </a:spcAft>
              <a:defRPr/>
            </a:pPr>
            <a:r>
              <a:rPr lang="en-US" dirty="0"/>
              <a:t>cancers of higher Gleason score of  7 with </a:t>
            </a:r>
            <a:r>
              <a:rPr lang="en-US" dirty="0">
                <a:solidFill>
                  <a:srgbClr val="FFFF00"/>
                </a:solidFill>
              </a:rPr>
              <a:t>significant amount of “4” (i.e. 4+3 or higher)</a:t>
            </a:r>
          </a:p>
          <a:p>
            <a:pPr lvl="1" eaLnBrk="1" fontAlgn="auto" hangingPunct="1">
              <a:spcAft>
                <a:spcPts val="0"/>
              </a:spcAft>
              <a:defRPr/>
            </a:pPr>
            <a:r>
              <a:rPr lang="en-US" dirty="0"/>
              <a:t>larger volume  disease is more likely to be clinically significant; a commonly used threshold is a tumor volume above </a:t>
            </a:r>
            <a:r>
              <a:rPr lang="en-US" dirty="0">
                <a:solidFill>
                  <a:srgbClr val="FFFF00"/>
                </a:solidFill>
              </a:rPr>
              <a:t>0.5ml </a:t>
            </a:r>
          </a:p>
          <a:p>
            <a:pPr lvl="1" eaLnBrk="1" fontAlgn="auto" hangingPunct="1">
              <a:spcAft>
                <a:spcPts val="0"/>
              </a:spcAft>
              <a:defRPr/>
            </a:pPr>
            <a:r>
              <a:rPr lang="en-US" dirty="0"/>
              <a:t> Consider life expectancy varies (10 years is a general rule) </a:t>
            </a:r>
          </a:p>
          <a:p>
            <a:pPr marL="0" indent="0" eaLnBrk="1" fontAlgn="auto" hangingPunct="1">
              <a:spcAft>
                <a:spcPts val="0"/>
              </a:spcAft>
              <a:buNone/>
              <a:defRPr/>
            </a:pPr>
            <a:endParaRPr lang="en-US" dirty="0"/>
          </a:p>
        </p:txBody>
      </p:sp>
    </p:spTree>
    <p:extLst>
      <p:ext uri="{BB962C8B-B14F-4D97-AF65-F5344CB8AC3E}">
        <p14:creationId xmlns:p14="http://schemas.microsoft.com/office/powerpoint/2010/main" val="3133311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Gleason 3+3</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1350" y="1600200"/>
            <a:ext cx="6368867" cy="4781550"/>
          </a:xfrm>
        </p:spPr>
      </p:pic>
    </p:spTree>
    <p:extLst>
      <p:ext uri="{BB962C8B-B14F-4D97-AF65-F5344CB8AC3E}">
        <p14:creationId xmlns:p14="http://schemas.microsoft.com/office/powerpoint/2010/main" val="2757162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altLang="en-US">
                <a:solidFill>
                  <a:srgbClr val="FFFF00"/>
                </a:solidFill>
              </a:rPr>
              <a:t>Who to treat?</a:t>
            </a:r>
          </a:p>
        </p:txBody>
      </p:sp>
      <p:sp>
        <p:nvSpPr>
          <p:cNvPr id="73731" name="Content Placeholder 2"/>
          <p:cNvSpPr>
            <a:spLocks noGrp="1"/>
          </p:cNvSpPr>
          <p:nvPr>
            <p:ph idx="4294967295"/>
          </p:nvPr>
        </p:nvSpPr>
        <p:spPr>
          <a:xfrm>
            <a:off x="1944688" y="1287463"/>
            <a:ext cx="7886700" cy="3263900"/>
          </a:xfrm>
        </p:spPr>
        <p:txBody>
          <a:bodyPr/>
          <a:lstStyle/>
          <a:p>
            <a:r>
              <a:rPr lang="en-US" altLang="en-US" sz="2800"/>
              <a:t>Gleason Scoring System:  Still the best predictor of biology</a:t>
            </a:r>
          </a:p>
          <a:p>
            <a:pPr lvl="1"/>
            <a:r>
              <a:rPr lang="en-US" altLang="en-US" sz="2400"/>
              <a:t>Limited by undersampling with 23-35% upgrading at surgery with standard TRUS biopsy</a:t>
            </a:r>
          </a:p>
          <a:p>
            <a:pPr lvl="1"/>
            <a:r>
              <a:rPr lang="en-US" altLang="en-US" sz="2400"/>
              <a:t>Image guided biopsies reduce upgrading to 5-10% </a:t>
            </a:r>
          </a:p>
          <a:p>
            <a:r>
              <a:rPr lang="en-US" altLang="en-US" sz="2800"/>
              <a:t>International Society of Genitourinary Pathologists Scoring System</a:t>
            </a:r>
          </a:p>
          <a:p>
            <a:pPr lvl="1"/>
            <a:r>
              <a:rPr lang="en-US" altLang="en-US" sz="1600"/>
              <a:t>ISUP group 1= 3+3</a:t>
            </a:r>
          </a:p>
          <a:p>
            <a:pPr lvl="1"/>
            <a:r>
              <a:rPr lang="en-US" altLang="en-US" sz="1600"/>
              <a:t>ISUP group 2= 3+4</a:t>
            </a:r>
          </a:p>
          <a:p>
            <a:pPr lvl="1"/>
            <a:r>
              <a:rPr lang="en-US" altLang="en-US" sz="1600"/>
              <a:t>ISUP group 3= 4+3</a:t>
            </a:r>
          </a:p>
          <a:p>
            <a:pPr lvl="1"/>
            <a:r>
              <a:rPr lang="en-US" altLang="en-US" sz="1600"/>
              <a:t>ISUP group 4=  4+4, 3+5, 5+3</a:t>
            </a:r>
          </a:p>
          <a:p>
            <a:pPr lvl="1"/>
            <a:r>
              <a:rPr lang="en-US" altLang="en-US" sz="1600"/>
              <a:t>ISUP group 5= 4+5,</a:t>
            </a:r>
            <a:r>
              <a:rPr lang="en-US" altLang="en-US"/>
              <a:t> </a:t>
            </a:r>
            <a:r>
              <a:rPr lang="en-US" altLang="en-US" sz="1800"/>
              <a:t>5+5, 5+4</a:t>
            </a:r>
            <a:endParaRPr lang="en-US" altLang="en-US"/>
          </a:p>
        </p:txBody>
      </p:sp>
      <p:sp>
        <p:nvSpPr>
          <p:cNvPr id="8" name="TextBox 7"/>
          <p:cNvSpPr txBox="1"/>
          <p:nvPr/>
        </p:nvSpPr>
        <p:spPr>
          <a:xfrm>
            <a:off x="6096001" y="6188076"/>
            <a:ext cx="4054315" cy="461665"/>
          </a:xfrm>
          <a:prstGeom prst="rect">
            <a:avLst/>
          </a:prstGeom>
          <a:noFill/>
        </p:spPr>
        <p:txBody>
          <a:bodyPr wrap="none">
            <a:spAutoFit/>
          </a:bodyPr>
          <a:lstStyle/>
          <a:p>
            <a:pPr>
              <a:defRPr/>
            </a:pPr>
            <a:r>
              <a:rPr lang="en-US" sz="1200" kern="0" dirty="0">
                <a:solidFill>
                  <a:sysClr val="windowText" lastClr="000000"/>
                </a:solidFill>
              </a:rPr>
              <a:t>VanderWeele et al Expert Reviews in Precision Medicine 2016</a:t>
            </a:r>
          </a:p>
          <a:p>
            <a:pPr>
              <a:defRPr/>
            </a:pPr>
            <a:r>
              <a:rPr lang="en-US" sz="1200" kern="0" dirty="0">
                <a:solidFill>
                  <a:sysClr val="windowText" lastClr="000000"/>
                </a:solidFill>
              </a:rPr>
              <a:t>Epstein  J Urology 2015</a:t>
            </a:r>
          </a:p>
        </p:txBody>
      </p:sp>
      <p:pic>
        <p:nvPicPr>
          <p:cNvPr id="73733" name="Content Placeholder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08700" y="4267201"/>
            <a:ext cx="3111500"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3891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noFill/>
          <a:ln/>
        </p:spPr>
        <p:txBody>
          <a:bodyPr/>
          <a:lstStyle/>
          <a:p>
            <a:r>
              <a:rPr lang="en-US" sz="4000" dirty="0">
                <a:solidFill>
                  <a:schemeClr val="bg1"/>
                </a:solidFill>
                <a:latin typeface="+mn-lt"/>
                <a:cs typeface="Times New Roman" pitchFamily="18" charset="0"/>
              </a:rPr>
              <a:t>Prostate cancer</a:t>
            </a:r>
          </a:p>
        </p:txBody>
      </p:sp>
      <p:sp>
        <p:nvSpPr>
          <p:cNvPr id="283651" name="Rectangle 3"/>
          <p:cNvSpPr>
            <a:spLocks noGrp="1" noChangeArrowheads="1"/>
          </p:cNvSpPr>
          <p:nvPr>
            <p:ph type="body" idx="1"/>
          </p:nvPr>
        </p:nvSpPr>
        <p:spPr>
          <a:xfrm>
            <a:off x="1828800" y="1828801"/>
            <a:ext cx="4648200" cy="4525963"/>
          </a:xfrm>
          <a:noFill/>
          <a:ln/>
        </p:spPr>
        <p:txBody>
          <a:bodyPr/>
          <a:lstStyle/>
          <a:p>
            <a:pPr marL="0" indent="0" algn="ctr">
              <a:buNone/>
            </a:pPr>
            <a:r>
              <a:rPr lang="en-US" dirty="0">
                <a:solidFill>
                  <a:schemeClr val="bg1"/>
                </a:solidFill>
                <a:cs typeface="Times New Roman" pitchFamily="18" charset="0"/>
              </a:rPr>
              <a:t>Prostate cancer occurs in the prostate gland </a:t>
            </a:r>
          </a:p>
          <a:p>
            <a:endParaRPr lang="en-US" dirty="0">
              <a:solidFill>
                <a:schemeClr val="bg1"/>
              </a:solidFill>
              <a:cs typeface="Times New Roman" pitchFamily="18" charset="0"/>
            </a:endParaRPr>
          </a:p>
          <a:p>
            <a:pPr lvl="1"/>
            <a:r>
              <a:rPr lang="en-US" dirty="0">
                <a:solidFill>
                  <a:schemeClr val="bg1"/>
                </a:solidFill>
                <a:cs typeface="Times New Roman" pitchFamily="18" charset="0"/>
              </a:rPr>
              <a:t>Located in the pelvis below the bladder</a:t>
            </a:r>
          </a:p>
          <a:p>
            <a:pPr lvl="1"/>
            <a:endParaRPr lang="en-US" dirty="0">
              <a:solidFill>
                <a:schemeClr val="bg1"/>
              </a:solidFill>
              <a:cs typeface="Times New Roman" pitchFamily="18" charset="0"/>
            </a:endParaRPr>
          </a:p>
          <a:p>
            <a:pPr lvl="1"/>
            <a:r>
              <a:rPr lang="en-US" dirty="0">
                <a:solidFill>
                  <a:schemeClr val="bg1"/>
                </a:solidFill>
                <a:cs typeface="Times New Roman" pitchFamily="18" charset="0"/>
              </a:rPr>
              <a:t>Necessary for fertility</a:t>
            </a:r>
          </a:p>
          <a:p>
            <a:pPr lvl="1"/>
            <a:endParaRPr lang="en-US" dirty="0">
              <a:solidFill>
                <a:schemeClr val="bg1"/>
              </a:solidFill>
              <a:cs typeface="Times New Roman" pitchFamily="18" charset="0"/>
            </a:endParaRPr>
          </a:p>
          <a:p>
            <a:pPr lvl="1"/>
            <a:r>
              <a:rPr lang="en-US" dirty="0">
                <a:solidFill>
                  <a:schemeClr val="bg1"/>
                </a:solidFill>
                <a:cs typeface="Times New Roman" pitchFamily="18" charset="0"/>
              </a:rPr>
              <a:t>Size of a walnut originally but can grow with age</a:t>
            </a:r>
          </a:p>
          <a:p>
            <a:pPr lvl="1"/>
            <a:endParaRPr lang="en-US" dirty="0">
              <a:solidFill>
                <a:schemeClr val="bg1"/>
              </a:solidFill>
              <a:cs typeface="Times New Roman" pitchFamily="18" charset="0"/>
            </a:endParaRPr>
          </a:p>
        </p:txBody>
      </p:sp>
      <p:pic>
        <p:nvPicPr>
          <p:cNvPr id="1026" name="Picture 2" descr="http://www.nih.gov/news/health/dec2013/images/nci-05_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8368" y="2667000"/>
            <a:ext cx="3432432"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701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Interobserver</a:t>
            </a:r>
            <a:r>
              <a:rPr lang="en-US" dirty="0"/>
              <a:t> Variability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1778" y="1276350"/>
            <a:ext cx="8528443" cy="5257800"/>
          </a:xfrm>
        </p:spPr>
      </p:pic>
    </p:spTree>
    <p:extLst>
      <p:ext uri="{BB962C8B-B14F-4D97-AF65-F5344CB8AC3E}">
        <p14:creationId xmlns:p14="http://schemas.microsoft.com/office/powerpoint/2010/main" val="1850922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Tumor Heterogeneity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76550" y="1600200"/>
            <a:ext cx="5780747" cy="5107461"/>
          </a:xfrm>
        </p:spPr>
      </p:pic>
    </p:spTree>
    <p:extLst>
      <p:ext uri="{BB962C8B-B14F-4D97-AF65-F5344CB8AC3E}">
        <p14:creationId xmlns:p14="http://schemas.microsoft.com/office/powerpoint/2010/main" val="2539773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46" y="808892"/>
            <a:ext cx="11099558" cy="4895152"/>
          </a:xfrm>
          <a:prstGeom prst="rect">
            <a:avLst/>
          </a:prstGeom>
        </p:spPr>
      </p:pic>
    </p:spTree>
    <p:extLst>
      <p:ext uri="{BB962C8B-B14F-4D97-AF65-F5344CB8AC3E}">
        <p14:creationId xmlns:p14="http://schemas.microsoft.com/office/powerpoint/2010/main" val="2698552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Summary of Prostate Cancer Histology</a:t>
            </a:r>
          </a:p>
        </p:txBody>
      </p:sp>
      <p:sp>
        <p:nvSpPr>
          <p:cNvPr id="3" name="Content Placeholder 2"/>
          <p:cNvSpPr>
            <a:spLocks noGrp="1"/>
          </p:cNvSpPr>
          <p:nvPr>
            <p:ph idx="1"/>
          </p:nvPr>
        </p:nvSpPr>
        <p:spPr/>
        <p:txBody>
          <a:bodyPr/>
          <a:lstStyle/>
          <a:p>
            <a:r>
              <a:rPr lang="en-US" dirty="0"/>
              <a:t>Broad spectrum of tumor aggressiveness from indolent to lethal</a:t>
            </a:r>
          </a:p>
          <a:p>
            <a:r>
              <a:rPr lang="en-US" dirty="0"/>
              <a:t>Current method of assessment is based on the Gleason system which is subjective and has reproducibility issues</a:t>
            </a:r>
          </a:p>
          <a:p>
            <a:r>
              <a:rPr lang="en-US" dirty="0"/>
              <a:t>There is considerable tumor heterogeneity; a given biopsy could yield a broad spectrum of aggressiveness</a:t>
            </a:r>
          </a:p>
          <a:p>
            <a:r>
              <a:rPr lang="en-US" dirty="0"/>
              <a:t>Biology is determined by “worst” histology</a:t>
            </a:r>
          </a:p>
          <a:p>
            <a:r>
              <a:rPr lang="en-US" dirty="0"/>
              <a:t>Cancer evolves as treatments are applied.</a:t>
            </a:r>
          </a:p>
        </p:txBody>
      </p:sp>
    </p:spTree>
    <p:extLst>
      <p:ext uri="{BB962C8B-B14F-4D97-AF65-F5344CB8AC3E}">
        <p14:creationId xmlns:p14="http://schemas.microsoft.com/office/powerpoint/2010/main" val="3732599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3"/>
          <p:cNvSpPr>
            <a:spLocks noGrp="1"/>
          </p:cNvSpPr>
          <p:nvPr>
            <p:ph type="title"/>
          </p:nvPr>
        </p:nvSpPr>
        <p:spPr>
          <a:xfrm>
            <a:off x="1981200" y="533400"/>
            <a:ext cx="8229600" cy="1143000"/>
          </a:xfrm>
        </p:spPr>
        <p:txBody>
          <a:bodyPr/>
          <a:lstStyle/>
          <a:p>
            <a:pPr eaLnBrk="1" hangingPunct="1"/>
            <a:r>
              <a:rPr lang="en-US" altLang="en-US" sz="3200">
                <a:solidFill>
                  <a:srgbClr val="FFFF00"/>
                </a:solidFill>
              </a:rPr>
              <a:t>Underdiagnosis with TRUS-Bx</a:t>
            </a:r>
          </a:p>
        </p:txBody>
      </p:sp>
      <p:pic>
        <p:nvPicPr>
          <p:cNvPr id="7168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600201"/>
            <a:ext cx="5735638"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6"/>
          <p:cNvSpPr txBox="1">
            <a:spLocks noChangeArrowheads="1"/>
          </p:cNvSpPr>
          <p:nvPr/>
        </p:nvSpPr>
        <p:spPr bwMode="auto">
          <a:xfrm>
            <a:off x="2209800" y="3657600"/>
            <a:ext cx="723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FFFFFF"/>
                </a:solidFill>
              </a:rPr>
              <a:t>Poor Sampling           Anterior lesion	Anterior-midline	  Highly lateral  </a:t>
            </a:r>
          </a:p>
        </p:txBody>
      </p:sp>
      <p:pic>
        <p:nvPicPr>
          <p:cNvPr id="7168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7939" y="2001838"/>
            <a:ext cx="1717675"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Title 3"/>
          <p:cNvSpPr txBox="1">
            <a:spLocks/>
          </p:cNvSpPr>
          <p:nvPr/>
        </p:nvSpPr>
        <p:spPr bwMode="auto">
          <a:xfrm>
            <a:off x="1905000" y="4114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a:solidFill>
                  <a:srgbClr val="FFFFFF"/>
                </a:solidFill>
              </a:rPr>
              <a:t>Over diagnosis with TRUS-Bx</a:t>
            </a:r>
          </a:p>
        </p:txBody>
      </p:sp>
      <p:pic>
        <p:nvPicPr>
          <p:cNvPr id="7168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953001"/>
            <a:ext cx="1716088"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flipV="1">
            <a:off x="6553201" y="5897564"/>
            <a:ext cx="92075" cy="35083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flipH="1" flipV="1">
            <a:off x="5410200" y="5791200"/>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 name="Oval 19"/>
          <p:cNvSpPr/>
          <p:nvPr/>
        </p:nvSpPr>
        <p:spPr>
          <a:xfrm>
            <a:off x="6705600" y="5638800"/>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Oval 23"/>
          <p:cNvSpPr/>
          <p:nvPr/>
        </p:nvSpPr>
        <p:spPr>
          <a:xfrm>
            <a:off x="5791200" y="1295400"/>
            <a:ext cx="762000" cy="685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1692" name="TextBox 24"/>
          <p:cNvSpPr txBox="1">
            <a:spLocks noChangeArrowheads="1"/>
          </p:cNvSpPr>
          <p:nvPr/>
        </p:nvSpPr>
        <p:spPr bwMode="auto">
          <a:xfrm>
            <a:off x="7086601" y="6477000"/>
            <a:ext cx="3063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FFFFFF"/>
                </a:solidFill>
              </a:rPr>
              <a:t>Courtesy: Caroline Moore  UCL</a:t>
            </a:r>
          </a:p>
        </p:txBody>
      </p:sp>
      <p:sp>
        <p:nvSpPr>
          <p:cNvPr id="71693" name="TextBox 25"/>
          <p:cNvSpPr txBox="1">
            <a:spLocks noChangeArrowheads="1"/>
          </p:cNvSpPr>
          <p:nvPr/>
        </p:nvSpPr>
        <p:spPr bwMode="auto">
          <a:xfrm>
            <a:off x="2201863" y="304801"/>
            <a:ext cx="8210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FFFF00"/>
                </a:solidFill>
              </a:rPr>
              <a:t>The problem is </a:t>
            </a:r>
            <a:r>
              <a:rPr lang="en-US" altLang="en-US" sz="2800" u="sng">
                <a:solidFill>
                  <a:srgbClr val="FFFF00"/>
                </a:solidFill>
              </a:rPr>
              <a:t>not just with PSA</a:t>
            </a:r>
            <a:r>
              <a:rPr lang="en-US" altLang="en-US" sz="2800">
                <a:solidFill>
                  <a:srgbClr val="FFFF00"/>
                </a:solidFill>
              </a:rPr>
              <a:t>: The Random TRUS Bx</a:t>
            </a:r>
          </a:p>
        </p:txBody>
      </p:sp>
      <p:sp>
        <p:nvSpPr>
          <p:cNvPr id="16" name="Oval 15"/>
          <p:cNvSpPr/>
          <p:nvPr/>
        </p:nvSpPr>
        <p:spPr>
          <a:xfrm>
            <a:off x="6588125" y="6019800"/>
            <a:ext cx="228600" cy="304800"/>
          </a:xfrm>
          <a:prstGeom prst="ellipse">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p:cNvSpPr/>
          <p:nvPr/>
        </p:nvSpPr>
        <p:spPr>
          <a:xfrm>
            <a:off x="5943600" y="6172200"/>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Oval 20"/>
          <p:cNvSpPr/>
          <p:nvPr/>
        </p:nvSpPr>
        <p:spPr>
          <a:xfrm>
            <a:off x="6400800" y="6019800"/>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093216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357" y="137319"/>
            <a:ext cx="10515600" cy="1325563"/>
          </a:xfrm>
        </p:spPr>
        <p:txBody>
          <a:bodyPr rtlCol="0">
            <a:normAutofit fontScale="90000"/>
          </a:bodyPr>
          <a:lstStyle/>
          <a:p>
            <a:pPr>
              <a:defRPr/>
            </a:pPr>
            <a:r>
              <a:rPr lang="en-US" b="1" dirty="0"/>
              <a:t>The Development of Prostate Imaging and Image Guided Biopsy 2000-2016</a:t>
            </a:r>
          </a:p>
        </p:txBody>
      </p:sp>
      <p:pic>
        <p:nvPicPr>
          <p:cNvPr id="141315" name="Picture 2"/>
          <p:cNvPicPr>
            <a:picLocks noChangeAspect="1" noChangeArrowheads="1"/>
          </p:cNvPicPr>
          <p:nvPr/>
        </p:nvPicPr>
        <p:blipFill>
          <a:blip r:embed="rId2">
            <a:extLst>
              <a:ext uri="{28A0092B-C50C-407E-A947-70E740481C1C}">
                <a14:useLocalDpi xmlns:a14="http://schemas.microsoft.com/office/drawing/2010/main" val="0"/>
              </a:ext>
            </a:extLst>
          </a:blip>
          <a:srcRect l="4320" t="61732" r="79443" b="11990"/>
          <a:stretch>
            <a:fillRect/>
          </a:stretch>
        </p:blipFill>
        <p:spPr bwMode="auto">
          <a:xfrm>
            <a:off x="3206750" y="1430339"/>
            <a:ext cx="12192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6" name="Picture 2"/>
          <p:cNvPicPr>
            <a:picLocks noChangeAspect="1" noChangeArrowheads="1"/>
          </p:cNvPicPr>
          <p:nvPr/>
        </p:nvPicPr>
        <p:blipFill>
          <a:blip r:embed="rId3">
            <a:extLst>
              <a:ext uri="{28A0092B-C50C-407E-A947-70E740481C1C}">
                <a14:useLocalDpi xmlns:a14="http://schemas.microsoft.com/office/drawing/2010/main" val="0"/>
              </a:ext>
            </a:extLst>
          </a:blip>
          <a:srcRect l="29054" t="20918" r="55714" b="51407"/>
          <a:stretch>
            <a:fillRect/>
          </a:stretch>
        </p:blipFill>
        <p:spPr bwMode="auto">
          <a:xfrm>
            <a:off x="2008188" y="1430339"/>
            <a:ext cx="1198562"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Picture 2"/>
          <p:cNvPicPr>
            <a:picLocks noChangeAspect="1" noChangeArrowheads="1"/>
          </p:cNvPicPr>
          <p:nvPr/>
        </p:nvPicPr>
        <p:blipFill>
          <a:blip r:embed="rId4">
            <a:extLst>
              <a:ext uri="{28A0092B-C50C-407E-A947-70E740481C1C}">
                <a14:useLocalDpi xmlns:a14="http://schemas.microsoft.com/office/drawing/2010/main" val="0"/>
              </a:ext>
            </a:extLst>
          </a:blip>
          <a:srcRect l="4611" t="23042" r="81567" b="51797"/>
          <a:stretch>
            <a:fillRect/>
          </a:stretch>
        </p:blipFill>
        <p:spPr bwMode="auto">
          <a:xfrm>
            <a:off x="3195638" y="2301875"/>
            <a:ext cx="11684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8" name="Picture 2"/>
          <p:cNvPicPr>
            <a:picLocks noChangeAspect="1" noChangeArrowheads="1"/>
          </p:cNvPicPr>
          <p:nvPr/>
        </p:nvPicPr>
        <p:blipFill>
          <a:blip r:embed="rId3">
            <a:extLst>
              <a:ext uri="{28A0092B-C50C-407E-A947-70E740481C1C}">
                <a14:useLocalDpi xmlns:a14="http://schemas.microsoft.com/office/drawing/2010/main" val="0"/>
              </a:ext>
            </a:extLst>
          </a:blip>
          <a:srcRect l="29948" t="62572" r="55714" b="11990"/>
          <a:stretch>
            <a:fillRect/>
          </a:stretch>
        </p:blipFill>
        <p:spPr bwMode="auto">
          <a:xfrm>
            <a:off x="2008188" y="2301875"/>
            <a:ext cx="1198562"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9" name="TextBox 7"/>
          <p:cNvSpPr txBox="1">
            <a:spLocks noChangeArrowheads="1"/>
          </p:cNvSpPr>
          <p:nvPr/>
        </p:nvSpPr>
        <p:spPr bwMode="auto">
          <a:xfrm>
            <a:off x="1700213" y="3219450"/>
            <a:ext cx="2806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Multiparametric MRI 2000’s</a:t>
            </a:r>
          </a:p>
        </p:txBody>
      </p:sp>
      <p:pic>
        <p:nvPicPr>
          <p:cNvPr id="141320" name="Picture 6" descr="DSC_4038"/>
          <p:cNvPicPr>
            <a:picLocks noChangeAspect="1" noChangeArrowheads="1"/>
          </p:cNvPicPr>
          <p:nvPr/>
        </p:nvPicPr>
        <p:blipFill>
          <a:blip r:embed="rId5">
            <a:extLst>
              <a:ext uri="{28A0092B-C50C-407E-A947-70E740481C1C}">
                <a14:useLocalDpi xmlns:a14="http://schemas.microsoft.com/office/drawing/2010/main" val="0"/>
              </a:ext>
            </a:extLst>
          </a:blip>
          <a:srcRect l="1846" t="19531" r="-595" b="25209"/>
          <a:stretch>
            <a:fillRect/>
          </a:stretch>
        </p:blipFill>
        <p:spPr bwMode="auto">
          <a:xfrm>
            <a:off x="4870450" y="1717675"/>
            <a:ext cx="26670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1" name="TextBox 9"/>
          <p:cNvSpPr txBox="1">
            <a:spLocks noChangeArrowheads="1"/>
          </p:cNvSpPr>
          <p:nvPr/>
        </p:nvSpPr>
        <p:spPr bwMode="auto">
          <a:xfrm>
            <a:off x="5011739" y="3219450"/>
            <a:ext cx="23828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In gantry biopsy 2003-6</a:t>
            </a:r>
          </a:p>
        </p:txBody>
      </p:sp>
      <p:pic>
        <p:nvPicPr>
          <p:cNvPr id="141322" name="Picture 3" descr="IMG_1241_1024x768_75"/>
          <p:cNvPicPr>
            <a:picLocks noChangeAspect="1" noChangeArrowheads="1"/>
          </p:cNvPicPr>
          <p:nvPr/>
        </p:nvPicPr>
        <p:blipFill>
          <a:blip r:embed="rId6">
            <a:extLst>
              <a:ext uri="{28A0092B-C50C-407E-A947-70E740481C1C}">
                <a14:useLocalDpi xmlns:a14="http://schemas.microsoft.com/office/drawing/2010/main" val="0"/>
              </a:ext>
            </a:extLst>
          </a:blip>
          <a:srcRect l="27538" t="12770" b="15398"/>
          <a:stretch>
            <a:fillRect/>
          </a:stretch>
        </p:blipFill>
        <p:spPr bwMode="auto">
          <a:xfrm>
            <a:off x="8077200" y="1389064"/>
            <a:ext cx="2300288"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3" name="TextBox 11"/>
          <p:cNvSpPr txBox="1">
            <a:spLocks noChangeArrowheads="1"/>
          </p:cNvSpPr>
          <p:nvPr/>
        </p:nvSpPr>
        <p:spPr bwMode="auto">
          <a:xfrm>
            <a:off x="7994651" y="3209925"/>
            <a:ext cx="2105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MRI-TRUS-GPS-2006</a:t>
            </a:r>
          </a:p>
        </p:txBody>
      </p:sp>
      <p:pic>
        <p:nvPicPr>
          <p:cNvPr id="141324" name="Picture 5" descr="IMG_208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3263" y="3962400"/>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5" name="TextBox 13"/>
          <p:cNvSpPr txBox="1">
            <a:spLocks noChangeArrowheads="1"/>
          </p:cNvSpPr>
          <p:nvPr/>
        </p:nvSpPr>
        <p:spPr bwMode="auto">
          <a:xfrm>
            <a:off x="1703388" y="5940425"/>
            <a:ext cx="28114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Clinic MR-TRUS Fusion 2008</a:t>
            </a:r>
          </a:p>
        </p:txBody>
      </p:sp>
      <p:pic>
        <p:nvPicPr>
          <p:cNvPr id="141326" name="Picture 2" descr="C:\Users\310118732\Desktop\Invivo\UroNav\UroNav 1.1 Release\Marketing\6-Page Brochure Updates\9B0A4613-UroNav-Iso-7-2014_Sml.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0450" y="3844925"/>
            <a:ext cx="1214438"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7" name="TextBox 15"/>
          <p:cNvSpPr txBox="1">
            <a:spLocks noChangeArrowheads="1"/>
          </p:cNvSpPr>
          <p:nvPr/>
        </p:nvSpPr>
        <p:spPr bwMode="auto">
          <a:xfrm>
            <a:off x="5053014" y="5942013"/>
            <a:ext cx="2873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Commercial MR-TRUS fusion</a:t>
            </a:r>
          </a:p>
          <a:p>
            <a:pPr eaLnBrk="1" hangingPunct="1">
              <a:spcBef>
                <a:spcPct val="0"/>
              </a:spcBef>
              <a:buFontTx/>
              <a:buNone/>
            </a:pPr>
            <a:r>
              <a:rPr lang="en-US" altLang="en-US" sz="1800"/>
              <a:t> Devices 2013</a:t>
            </a:r>
          </a:p>
        </p:txBody>
      </p:sp>
      <p:pic>
        <p:nvPicPr>
          <p:cNvPr id="141328" name="Picture 16"/>
          <p:cNvPicPr>
            <a:picLocks noChangeAspect="1"/>
          </p:cNvPicPr>
          <p:nvPr/>
        </p:nvPicPr>
        <p:blipFill>
          <a:blip r:embed="rId9">
            <a:extLst>
              <a:ext uri="{28A0092B-C50C-407E-A947-70E740481C1C}">
                <a14:useLocalDpi xmlns:a14="http://schemas.microsoft.com/office/drawing/2010/main" val="0"/>
              </a:ext>
            </a:extLst>
          </a:blip>
          <a:srcRect l="14119"/>
          <a:stretch>
            <a:fillRect/>
          </a:stretch>
        </p:blipFill>
        <p:spPr bwMode="auto">
          <a:xfrm>
            <a:off x="5867400" y="3830639"/>
            <a:ext cx="20447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9" name="Picture 5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161339" y="3962401"/>
            <a:ext cx="23526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30" name="TextBox 56"/>
          <p:cNvSpPr txBox="1">
            <a:spLocks noChangeArrowheads="1"/>
          </p:cNvSpPr>
          <p:nvPr/>
        </p:nvSpPr>
        <p:spPr bwMode="auto">
          <a:xfrm>
            <a:off x="8334376" y="5951538"/>
            <a:ext cx="21828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World wide- Image</a:t>
            </a:r>
          </a:p>
          <a:p>
            <a:pPr eaLnBrk="1" hangingPunct="1">
              <a:spcBef>
                <a:spcPct val="0"/>
              </a:spcBef>
              <a:buFontTx/>
              <a:buNone/>
            </a:pPr>
            <a:r>
              <a:rPr lang="en-US" altLang="en-US" sz="1800"/>
              <a:t>Guided Bx (IGB) 2016</a:t>
            </a:r>
          </a:p>
        </p:txBody>
      </p:sp>
    </p:spTree>
    <p:extLst>
      <p:ext uri="{BB962C8B-B14F-4D97-AF65-F5344CB8AC3E}">
        <p14:creationId xmlns:p14="http://schemas.microsoft.com/office/powerpoint/2010/main" val="501999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pPr eaLnBrk="1" hangingPunct="1"/>
            <a:r>
              <a:rPr lang="en-US" altLang="en-US">
                <a:solidFill>
                  <a:srgbClr val="FFFF00"/>
                </a:solidFill>
              </a:rPr>
              <a:t>Why MRI is Needed?</a:t>
            </a:r>
          </a:p>
        </p:txBody>
      </p:sp>
      <p:sp>
        <p:nvSpPr>
          <p:cNvPr id="75779" name="Content Placeholder 2"/>
          <p:cNvSpPr>
            <a:spLocks noGrp="1"/>
          </p:cNvSpPr>
          <p:nvPr>
            <p:ph idx="1"/>
          </p:nvPr>
        </p:nvSpPr>
        <p:spPr>
          <a:xfrm>
            <a:off x="1981200" y="1143001"/>
            <a:ext cx="8229600" cy="4525963"/>
          </a:xfrm>
        </p:spPr>
        <p:txBody>
          <a:bodyPr/>
          <a:lstStyle/>
          <a:p>
            <a:pPr eaLnBrk="1" hangingPunct="1">
              <a:buFont typeface="Arial" panose="020B0604020202020204" pitchFamily="34" charset="0"/>
              <a:buNone/>
            </a:pPr>
            <a:endParaRPr lang="en-US" altLang="en-US"/>
          </a:p>
          <a:p>
            <a:pPr lvl="1" eaLnBrk="1" hangingPunct="1"/>
            <a:r>
              <a:rPr lang="en-US" altLang="en-US"/>
              <a:t>The combination of </a:t>
            </a:r>
            <a:r>
              <a:rPr lang="en-US" altLang="en-US" u="sng"/>
              <a:t>PSA screening and blind bx </a:t>
            </a:r>
            <a:r>
              <a:rPr lang="en-US" altLang="en-US"/>
              <a:t>resulted in the discovery of too many inconsequential lesions leading to overtreatment defined as:</a:t>
            </a:r>
          </a:p>
          <a:p>
            <a:pPr lvl="2" eaLnBrk="1" hangingPunct="1"/>
            <a:r>
              <a:rPr lang="en-US" altLang="en-US"/>
              <a:t>Minimal gain in survival</a:t>
            </a:r>
          </a:p>
          <a:p>
            <a:pPr lvl="2" eaLnBrk="1" hangingPunct="1"/>
            <a:r>
              <a:rPr lang="en-US" altLang="en-US"/>
              <a:t>At a huge cost in Quality of Life/Cost to Society</a:t>
            </a:r>
          </a:p>
          <a:p>
            <a:pPr lvl="1" eaLnBrk="1" hangingPunct="1"/>
            <a:r>
              <a:rPr lang="en-US" altLang="en-US"/>
              <a:t>PSA </a:t>
            </a:r>
            <a:r>
              <a:rPr lang="en-US" altLang="en-US">
                <a:solidFill>
                  <a:srgbClr val="FFFF00"/>
                </a:solidFill>
              </a:rPr>
              <a:t>with MRI </a:t>
            </a:r>
            <a:r>
              <a:rPr lang="en-US" altLang="en-US"/>
              <a:t>can direct biopsy to MR targets increasing detection of CS lesions and decreasing detection of NCS lesions</a:t>
            </a:r>
          </a:p>
        </p:txBody>
      </p:sp>
    </p:spTree>
    <p:extLst>
      <p:ext uri="{BB962C8B-B14F-4D97-AF65-F5344CB8AC3E}">
        <p14:creationId xmlns:p14="http://schemas.microsoft.com/office/powerpoint/2010/main" val="2312514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r>
              <a:rPr lang="en-US" altLang="en-US" sz="4000" b="1">
                <a:solidFill>
                  <a:srgbClr val="FFFF00"/>
                </a:solidFill>
              </a:rPr>
              <a:t>Multi-parametric Prostate MRI</a:t>
            </a:r>
          </a:p>
        </p:txBody>
      </p:sp>
      <p:sp>
        <p:nvSpPr>
          <p:cNvPr id="64515" name="Subtitle 2"/>
          <p:cNvSpPr>
            <a:spLocks noGrp="1"/>
          </p:cNvSpPr>
          <p:nvPr>
            <p:ph idx="1"/>
          </p:nvPr>
        </p:nvSpPr>
        <p:spPr>
          <a:xfrm>
            <a:off x="1981200" y="1600200"/>
            <a:ext cx="8229600" cy="1219200"/>
          </a:xfrm>
        </p:spPr>
        <p:txBody>
          <a:bodyPr/>
          <a:lstStyle/>
          <a:p>
            <a:pPr eaLnBrk="1" hangingPunct="1"/>
            <a:r>
              <a:rPr lang="en-US" altLang="en-US" sz="3600">
                <a:solidFill>
                  <a:schemeClr val="bg1"/>
                </a:solidFill>
              </a:rPr>
              <a:t>510 patients/3 years</a:t>
            </a:r>
          </a:p>
          <a:p>
            <a:pPr eaLnBrk="1" hangingPunct="1"/>
            <a:r>
              <a:rPr lang="en-US" altLang="en-US" sz="3600">
                <a:solidFill>
                  <a:schemeClr val="bg1"/>
                </a:solidFill>
              </a:rPr>
              <a:t>10 patients/week</a:t>
            </a:r>
          </a:p>
        </p:txBody>
      </p:sp>
      <p:pic>
        <p:nvPicPr>
          <p:cNvPr id="64516" name="Picture 184" descr="P101012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2326" y="1981200"/>
            <a:ext cx="3656013" cy="2743200"/>
          </a:xfrm>
          <a:prstGeom prst="rect">
            <a:avLst/>
          </a:prstGeom>
          <a:noFill/>
          <a:ln w="19050">
            <a:solidFill>
              <a:srgbClr val="FF9933"/>
            </a:solidFill>
            <a:miter lim="800000"/>
            <a:headEnd/>
            <a:tailEnd/>
          </a:ln>
          <a:extLst>
            <a:ext uri="{909E8E84-426E-40DD-AFC4-6F175D3DCCD1}">
              <a14:hiddenFill xmlns:a14="http://schemas.microsoft.com/office/drawing/2010/main">
                <a:solidFill>
                  <a:srgbClr val="FFFFFF"/>
                </a:solidFill>
              </a14:hiddenFill>
            </a:ext>
          </a:extLst>
        </p:spPr>
      </p:pic>
      <p:pic>
        <p:nvPicPr>
          <p:cNvPr id="64517" name="Picture 5" descr="2006-10_0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6464" y="1981200"/>
            <a:ext cx="19716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100" descr="http://www.invivocorp.com/coils/picts/1231256542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1975" y="1981200"/>
            <a:ext cx="19002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6172200" y="3451226"/>
            <a:ext cx="1600200" cy="646113"/>
          </a:xfrm>
          <a:prstGeom prst="rect">
            <a:avLst/>
          </a:prstGeom>
          <a:noFill/>
        </p:spPr>
        <p:txBody>
          <a:bodyPr>
            <a:spAutoFit/>
          </a:bodyPr>
          <a:lstStyle/>
          <a:p>
            <a:pPr algn="ctr">
              <a:defRPr/>
            </a:pPr>
            <a:r>
              <a:rPr lang="en-US" kern="0" dirty="0" err="1">
                <a:solidFill>
                  <a:schemeClr val="tx2"/>
                </a:solidFill>
              </a:rPr>
              <a:t>Endorectal</a:t>
            </a:r>
            <a:r>
              <a:rPr lang="en-US" kern="0" dirty="0">
                <a:solidFill>
                  <a:schemeClr val="tx2"/>
                </a:solidFill>
              </a:rPr>
              <a:t> coil </a:t>
            </a:r>
          </a:p>
        </p:txBody>
      </p:sp>
      <p:sp>
        <p:nvSpPr>
          <p:cNvPr id="12" name="TextBox 11"/>
          <p:cNvSpPr txBox="1"/>
          <p:nvPr/>
        </p:nvSpPr>
        <p:spPr>
          <a:xfrm>
            <a:off x="8331200" y="3451226"/>
            <a:ext cx="1600200" cy="646113"/>
          </a:xfrm>
          <a:prstGeom prst="rect">
            <a:avLst/>
          </a:prstGeom>
          <a:noFill/>
        </p:spPr>
        <p:txBody>
          <a:bodyPr>
            <a:spAutoFit/>
          </a:bodyPr>
          <a:lstStyle/>
          <a:p>
            <a:pPr algn="ctr">
              <a:defRPr/>
            </a:pPr>
            <a:r>
              <a:rPr lang="en-US" kern="0" dirty="0">
                <a:solidFill>
                  <a:schemeClr val="tx2"/>
                </a:solidFill>
              </a:rPr>
              <a:t>16-channel cardiac coil</a:t>
            </a:r>
          </a:p>
        </p:txBody>
      </p:sp>
      <p:sp>
        <p:nvSpPr>
          <p:cNvPr id="13" name="TextBox 12"/>
          <p:cNvSpPr txBox="1"/>
          <p:nvPr/>
        </p:nvSpPr>
        <p:spPr>
          <a:xfrm>
            <a:off x="4114800" y="4125914"/>
            <a:ext cx="1600200" cy="369887"/>
          </a:xfrm>
          <a:prstGeom prst="rect">
            <a:avLst/>
          </a:prstGeom>
          <a:noFill/>
        </p:spPr>
        <p:txBody>
          <a:bodyPr>
            <a:spAutoFit/>
          </a:bodyPr>
          <a:lstStyle/>
          <a:p>
            <a:pPr algn="ctr">
              <a:defRPr/>
            </a:pPr>
            <a:r>
              <a:rPr lang="en-US" b="1" kern="0" dirty="0">
                <a:solidFill>
                  <a:schemeClr val="bg1"/>
                </a:solidFill>
              </a:rPr>
              <a:t>3 Tesla MRI</a:t>
            </a:r>
          </a:p>
        </p:txBody>
      </p:sp>
      <p:pic>
        <p:nvPicPr>
          <p:cNvPr id="64522" name="Picture 10" descr="C:\Users\pchoyke\AppData\Local\Microsoft\Windows\Temporary Internet Files\Content.Outlook\ZFT72ESC\Picture Turkbe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5025" y="4329113"/>
            <a:ext cx="18669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6889751" y="5859464"/>
            <a:ext cx="2162175" cy="369887"/>
          </a:xfrm>
          <a:prstGeom prst="rect">
            <a:avLst/>
          </a:prstGeom>
          <a:noFill/>
        </p:spPr>
        <p:txBody>
          <a:bodyPr>
            <a:spAutoFit/>
          </a:bodyPr>
          <a:lstStyle/>
          <a:p>
            <a:pPr algn="ctr">
              <a:defRPr/>
            </a:pPr>
            <a:r>
              <a:rPr lang="en-US" kern="0" dirty="0">
                <a:solidFill>
                  <a:schemeClr val="tx2"/>
                </a:solidFill>
              </a:rPr>
              <a:t>Baris Turkbey, MD</a:t>
            </a:r>
          </a:p>
        </p:txBody>
      </p:sp>
    </p:spTree>
    <p:extLst>
      <p:ext uri="{BB962C8B-B14F-4D97-AF65-F5344CB8AC3E}">
        <p14:creationId xmlns:p14="http://schemas.microsoft.com/office/powerpoint/2010/main" val="184101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endParaRPr lang="en-US" altLang="en-US"/>
          </a:p>
        </p:txBody>
      </p:sp>
      <p:pic>
        <p:nvPicPr>
          <p:cNvPr id="78851" name="Content Placeholder 3" descr="P101054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78164" y="1600201"/>
            <a:ext cx="6035675" cy="4525963"/>
          </a:xfrm>
        </p:spPr>
      </p:pic>
    </p:spTree>
    <p:extLst>
      <p:ext uri="{BB962C8B-B14F-4D97-AF65-F5344CB8AC3E}">
        <p14:creationId xmlns:p14="http://schemas.microsoft.com/office/powerpoint/2010/main" val="1715692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6"/>
          <p:cNvPicPr>
            <a:picLocks noChangeAspect="1" noChangeArrowheads="1"/>
          </p:cNvPicPr>
          <p:nvPr/>
        </p:nvPicPr>
        <p:blipFill>
          <a:blip r:embed="rId3">
            <a:extLst>
              <a:ext uri="{28A0092B-C50C-407E-A947-70E740481C1C}">
                <a14:useLocalDpi xmlns:a14="http://schemas.microsoft.com/office/drawing/2010/main" val="0"/>
              </a:ext>
            </a:extLst>
          </a:blip>
          <a:srcRect l="31458" t="22482" r="56691" b="53540"/>
          <a:stretch>
            <a:fillRect/>
          </a:stretch>
        </p:blipFill>
        <p:spPr bwMode="auto">
          <a:xfrm>
            <a:off x="5257801" y="457200"/>
            <a:ext cx="28241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Box 4"/>
          <p:cNvSpPr txBox="1">
            <a:spLocks noChangeArrowheads="1"/>
          </p:cNvSpPr>
          <p:nvPr/>
        </p:nvSpPr>
        <p:spPr bwMode="auto">
          <a:xfrm>
            <a:off x="1676400" y="137160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FFFFFF"/>
                </a:solidFill>
                <a:latin typeface="Arial" panose="020B0604020202020204" pitchFamily="34" charset="0"/>
              </a:rPr>
              <a:t>1</a:t>
            </a:r>
          </a:p>
        </p:txBody>
      </p:sp>
      <p:sp>
        <p:nvSpPr>
          <p:cNvPr id="76804" name="Text Box 22"/>
          <p:cNvSpPr txBox="1">
            <a:spLocks noChangeArrowheads="1"/>
          </p:cNvSpPr>
          <p:nvPr/>
        </p:nvSpPr>
        <p:spPr bwMode="auto">
          <a:xfrm>
            <a:off x="8334376" y="2286001"/>
            <a:ext cx="210502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solidFill>
                  <a:srgbClr val="FFFFFF"/>
                </a:solidFill>
                <a:latin typeface="Arial" panose="020B0604020202020204" pitchFamily="34" charset="0"/>
              </a:rPr>
              <a:t>Midline base anterior central gland lesion</a:t>
            </a:r>
          </a:p>
          <a:p>
            <a:pPr eaLnBrk="1" hangingPunct="1">
              <a:spcBef>
                <a:spcPct val="50000"/>
              </a:spcBef>
              <a:buFontTx/>
              <a:buNone/>
            </a:pPr>
            <a:r>
              <a:rPr lang="en-US" altLang="en-US" sz="1800">
                <a:solidFill>
                  <a:srgbClr val="FFFFFF"/>
                </a:solidFill>
                <a:latin typeface="Arial" panose="020B0604020202020204" pitchFamily="34" charset="0"/>
              </a:rPr>
              <a:t>T2 +</a:t>
            </a:r>
          </a:p>
          <a:p>
            <a:pPr eaLnBrk="1" hangingPunct="1">
              <a:spcBef>
                <a:spcPct val="50000"/>
              </a:spcBef>
              <a:buFontTx/>
              <a:buNone/>
            </a:pPr>
            <a:r>
              <a:rPr lang="en-US" altLang="en-US" sz="1800">
                <a:solidFill>
                  <a:srgbClr val="FFFFFF"/>
                </a:solidFill>
                <a:latin typeface="Arial" panose="020B0604020202020204" pitchFamily="34" charset="0"/>
              </a:rPr>
              <a:t>DWI +</a:t>
            </a:r>
          </a:p>
          <a:p>
            <a:pPr eaLnBrk="1" hangingPunct="1">
              <a:spcBef>
                <a:spcPct val="50000"/>
              </a:spcBef>
              <a:buFontTx/>
              <a:buNone/>
            </a:pPr>
            <a:r>
              <a:rPr lang="en-US" altLang="en-US" sz="1800">
                <a:solidFill>
                  <a:srgbClr val="FFFFFF"/>
                </a:solidFill>
                <a:latin typeface="Arial" panose="020B0604020202020204" pitchFamily="34" charset="0"/>
              </a:rPr>
              <a:t>DCE +</a:t>
            </a:r>
          </a:p>
          <a:p>
            <a:pPr eaLnBrk="1" hangingPunct="1">
              <a:spcBef>
                <a:spcPct val="50000"/>
              </a:spcBef>
              <a:buFontTx/>
              <a:buNone/>
            </a:pPr>
            <a:r>
              <a:rPr lang="en-US" altLang="en-US" sz="1800">
                <a:solidFill>
                  <a:srgbClr val="FFFFFF"/>
                </a:solidFill>
                <a:latin typeface="Arial" panose="020B0604020202020204" pitchFamily="34" charset="0"/>
              </a:rPr>
              <a:t>MRS +</a:t>
            </a:r>
          </a:p>
          <a:p>
            <a:pPr eaLnBrk="1" hangingPunct="1">
              <a:spcBef>
                <a:spcPct val="50000"/>
              </a:spcBef>
              <a:buFontTx/>
              <a:buNone/>
            </a:pPr>
            <a:r>
              <a:rPr lang="en-US" altLang="en-US" sz="1800">
                <a:solidFill>
                  <a:srgbClr val="FFFFFF"/>
                </a:solidFill>
                <a:latin typeface="Arial" panose="020B0604020202020204" pitchFamily="34" charset="0"/>
              </a:rPr>
              <a:t>High suspicious</a:t>
            </a:r>
          </a:p>
        </p:txBody>
      </p:sp>
      <p:sp>
        <p:nvSpPr>
          <p:cNvPr id="76805" name="Text Box 19"/>
          <p:cNvSpPr txBox="1">
            <a:spLocks noChangeArrowheads="1"/>
          </p:cNvSpPr>
          <p:nvPr/>
        </p:nvSpPr>
        <p:spPr bwMode="auto">
          <a:xfrm>
            <a:off x="6467475" y="1017589"/>
            <a:ext cx="685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rgbClr val="FF0000"/>
                </a:solidFill>
                <a:latin typeface="Arial" panose="020B0604020202020204" pitchFamily="34" charset="0"/>
              </a:rPr>
              <a:t>*</a:t>
            </a:r>
          </a:p>
        </p:txBody>
      </p:sp>
      <p:sp>
        <p:nvSpPr>
          <p:cNvPr id="76806" name="TextBox 20"/>
          <p:cNvSpPr txBox="1">
            <a:spLocks noChangeArrowheads="1"/>
          </p:cNvSpPr>
          <p:nvPr/>
        </p:nvSpPr>
        <p:spPr bwMode="auto">
          <a:xfrm>
            <a:off x="4953000" y="3048001"/>
            <a:ext cx="2971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solidFill>
                  <a:srgbClr val="FF0000"/>
                </a:solidFill>
                <a:latin typeface="Arial" panose="020B0604020202020204" pitchFamily="34" charset="0"/>
              </a:rPr>
              <a:t>Please use series 801 for targets</a:t>
            </a:r>
          </a:p>
        </p:txBody>
      </p:sp>
      <p:pic>
        <p:nvPicPr>
          <p:cNvPr id="76807" name="Picture 16"/>
          <p:cNvPicPr>
            <a:picLocks noChangeAspect="1" noChangeArrowheads="1"/>
          </p:cNvPicPr>
          <p:nvPr/>
        </p:nvPicPr>
        <p:blipFill>
          <a:blip r:embed="rId3">
            <a:extLst>
              <a:ext uri="{28A0092B-C50C-407E-A947-70E740481C1C}">
                <a14:useLocalDpi xmlns:a14="http://schemas.microsoft.com/office/drawing/2010/main" val="0"/>
              </a:ext>
            </a:extLst>
          </a:blip>
          <a:srcRect l="5650" t="61946" r="81944" b="14883"/>
          <a:stretch>
            <a:fillRect/>
          </a:stretch>
        </p:blipFill>
        <p:spPr bwMode="auto">
          <a:xfrm>
            <a:off x="1752601" y="4343401"/>
            <a:ext cx="293687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16"/>
          <p:cNvPicPr>
            <a:picLocks noChangeAspect="1" noChangeArrowheads="1"/>
          </p:cNvPicPr>
          <p:nvPr/>
        </p:nvPicPr>
        <p:blipFill>
          <a:blip r:embed="rId3">
            <a:extLst>
              <a:ext uri="{28A0092B-C50C-407E-A947-70E740481C1C}">
                <a14:useLocalDpi xmlns:a14="http://schemas.microsoft.com/office/drawing/2010/main" val="0"/>
              </a:ext>
            </a:extLst>
          </a:blip>
          <a:srcRect l="8064" t="17603" r="83913" b="48506"/>
          <a:stretch>
            <a:fillRect/>
          </a:stretch>
        </p:blipFill>
        <p:spPr bwMode="auto">
          <a:xfrm>
            <a:off x="2895601" y="533400"/>
            <a:ext cx="1590675"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9" name="Picture 16"/>
          <p:cNvPicPr>
            <a:picLocks noChangeAspect="1" noChangeArrowheads="1"/>
          </p:cNvPicPr>
          <p:nvPr/>
        </p:nvPicPr>
        <p:blipFill>
          <a:blip r:embed="rId3">
            <a:extLst>
              <a:ext uri="{28A0092B-C50C-407E-A947-70E740481C1C}">
                <a14:useLocalDpi xmlns:a14="http://schemas.microsoft.com/office/drawing/2010/main" val="0"/>
              </a:ext>
            </a:extLst>
          </a:blip>
          <a:srcRect l="30136" t="61830" r="55170" b="13499"/>
          <a:stretch>
            <a:fillRect/>
          </a:stretch>
        </p:blipFill>
        <p:spPr bwMode="auto">
          <a:xfrm>
            <a:off x="5029201" y="4343401"/>
            <a:ext cx="326707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16"/>
          <p:cNvPicPr>
            <a:picLocks noChangeAspect="1" noChangeArrowheads="1"/>
          </p:cNvPicPr>
          <p:nvPr/>
        </p:nvPicPr>
        <p:blipFill>
          <a:blip r:embed="rId3">
            <a:extLst>
              <a:ext uri="{28A0092B-C50C-407E-A947-70E740481C1C}">
                <a14:useLocalDpi xmlns:a14="http://schemas.microsoft.com/office/drawing/2010/main" val="0"/>
              </a:ext>
            </a:extLst>
          </a:blip>
          <a:srcRect l="346" t="59338" r="96024" b="38924"/>
          <a:stretch>
            <a:fillRect/>
          </a:stretch>
        </p:blipFill>
        <p:spPr bwMode="auto">
          <a:xfrm>
            <a:off x="1752601" y="4191000"/>
            <a:ext cx="1431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1" name="Picture 16"/>
          <p:cNvPicPr>
            <a:picLocks noChangeAspect="1" noChangeArrowheads="1"/>
          </p:cNvPicPr>
          <p:nvPr/>
        </p:nvPicPr>
        <p:blipFill>
          <a:blip r:embed="rId3">
            <a:extLst>
              <a:ext uri="{28A0092B-C50C-407E-A947-70E740481C1C}">
                <a14:useLocalDpi xmlns:a14="http://schemas.microsoft.com/office/drawing/2010/main" val="0"/>
              </a:ext>
            </a:extLst>
          </a:blip>
          <a:srcRect l="25661" t="20245" r="71727" b="78221"/>
          <a:stretch>
            <a:fillRect/>
          </a:stretch>
        </p:blipFill>
        <p:spPr bwMode="auto">
          <a:xfrm>
            <a:off x="7924800" y="304800"/>
            <a:ext cx="1168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2" name="Picture 16"/>
          <p:cNvPicPr>
            <a:picLocks noChangeAspect="1" noChangeArrowheads="1"/>
          </p:cNvPicPr>
          <p:nvPr/>
        </p:nvPicPr>
        <p:blipFill>
          <a:blip r:embed="rId3">
            <a:extLst>
              <a:ext uri="{28A0092B-C50C-407E-A947-70E740481C1C}">
                <a14:useLocalDpi xmlns:a14="http://schemas.microsoft.com/office/drawing/2010/main" val="0"/>
              </a:ext>
            </a:extLst>
          </a:blip>
          <a:srcRect l="25449" t="59311" r="71344" b="38976"/>
          <a:stretch>
            <a:fillRect/>
          </a:stretch>
        </p:blipFill>
        <p:spPr bwMode="auto">
          <a:xfrm>
            <a:off x="6878638" y="4114800"/>
            <a:ext cx="1427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3" name="Text Box 19"/>
          <p:cNvSpPr txBox="1">
            <a:spLocks noChangeArrowheads="1"/>
          </p:cNvSpPr>
          <p:nvPr/>
        </p:nvSpPr>
        <p:spPr bwMode="auto">
          <a:xfrm>
            <a:off x="6553200" y="48006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rgbClr val="FF0000"/>
                </a:solidFill>
                <a:latin typeface="Arial" panose="020B0604020202020204" pitchFamily="34" charset="0"/>
              </a:rPr>
              <a:t>*</a:t>
            </a:r>
          </a:p>
        </p:txBody>
      </p:sp>
      <p:sp>
        <p:nvSpPr>
          <p:cNvPr id="76814" name="Text Box 19"/>
          <p:cNvSpPr txBox="1">
            <a:spLocks noChangeArrowheads="1"/>
          </p:cNvSpPr>
          <p:nvPr/>
        </p:nvSpPr>
        <p:spPr bwMode="auto">
          <a:xfrm>
            <a:off x="3067050" y="485775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rgbClr val="FF0000"/>
                </a:solidFill>
                <a:latin typeface="Arial" panose="020B0604020202020204" pitchFamily="34" charset="0"/>
              </a:rPr>
              <a:t>*</a:t>
            </a:r>
          </a:p>
        </p:txBody>
      </p:sp>
      <p:sp>
        <p:nvSpPr>
          <p:cNvPr id="76815" name="TextBox 15"/>
          <p:cNvSpPr txBox="1">
            <a:spLocks noChangeArrowheads="1"/>
          </p:cNvSpPr>
          <p:nvPr/>
        </p:nvSpPr>
        <p:spPr bwMode="auto">
          <a:xfrm>
            <a:off x="8686801" y="1143001"/>
            <a:ext cx="18272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FFFFFF"/>
                </a:solidFill>
              </a:rPr>
              <a:t>64 y.o. with rising</a:t>
            </a:r>
          </a:p>
          <a:p>
            <a:pPr eaLnBrk="1" hangingPunct="1">
              <a:spcBef>
                <a:spcPct val="0"/>
              </a:spcBef>
              <a:buFontTx/>
              <a:buNone/>
            </a:pPr>
            <a:r>
              <a:rPr lang="en-US" altLang="en-US" sz="1800">
                <a:solidFill>
                  <a:srgbClr val="FFFFFF"/>
                </a:solidFill>
              </a:rPr>
              <a:t>PSA</a:t>
            </a:r>
          </a:p>
        </p:txBody>
      </p:sp>
    </p:spTree>
    <p:extLst>
      <p:ext uri="{BB962C8B-B14F-4D97-AF65-F5344CB8AC3E}">
        <p14:creationId xmlns:p14="http://schemas.microsoft.com/office/powerpoint/2010/main" val="2429058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idx="4294967295"/>
          </p:nvPr>
        </p:nvSpPr>
        <p:spPr>
          <a:xfrm>
            <a:off x="2133600" y="28576"/>
            <a:ext cx="8229600" cy="696913"/>
          </a:xfrm>
        </p:spPr>
        <p:txBody>
          <a:bodyPr>
            <a:normAutofit/>
          </a:bodyPr>
          <a:lstStyle/>
          <a:p>
            <a:pPr eaLnBrk="1" hangingPunct="1"/>
            <a:r>
              <a:rPr lang="en-US" altLang="en-US" b="1" dirty="0">
                <a:solidFill>
                  <a:srgbClr val="FFFF00"/>
                </a:solidFill>
                <a:cs typeface="Times New Roman" panose="02020603050405020304" pitchFamily="18" charset="0"/>
              </a:rPr>
              <a:t>Natural History of Prostate Cancer</a:t>
            </a:r>
          </a:p>
        </p:txBody>
      </p:sp>
      <p:sp>
        <p:nvSpPr>
          <p:cNvPr id="6147" name="Freeform 18"/>
          <p:cNvSpPr>
            <a:spLocks/>
          </p:cNvSpPr>
          <p:nvPr/>
        </p:nvSpPr>
        <p:spPr bwMode="auto">
          <a:xfrm>
            <a:off x="2873375" y="908050"/>
            <a:ext cx="7158038" cy="3009900"/>
          </a:xfrm>
          <a:custGeom>
            <a:avLst/>
            <a:gdLst>
              <a:gd name="T0" fmla="*/ 0 w 4498"/>
              <a:gd name="T1" fmla="*/ 2147483647 h 1894"/>
              <a:gd name="T2" fmla="*/ 2147483647 w 4498"/>
              <a:gd name="T3" fmla="*/ 2147483647 h 1894"/>
              <a:gd name="T4" fmla="*/ 2147483647 w 4498"/>
              <a:gd name="T5" fmla="*/ 2147483647 h 1894"/>
              <a:gd name="T6" fmla="*/ 2147483647 w 4498"/>
              <a:gd name="T7" fmla="*/ 2147483647 h 1894"/>
              <a:gd name="T8" fmla="*/ 2147483647 w 4498"/>
              <a:gd name="T9" fmla="*/ 2147483647 h 1894"/>
              <a:gd name="T10" fmla="*/ 2147483647 w 4498"/>
              <a:gd name="T11" fmla="*/ 2147483647 h 1894"/>
              <a:gd name="T12" fmla="*/ 2147483647 w 4498"/>
              <a:gd name="T13" fmla="*/ 2147483647 h 1894"/>
              <a:gd name="T14" fmla="*/ 2147483647 w 4498"/>
              <a:gd name="T15" fmla="*/ 2147483647 h 1894"/>
              <a:gd name="T16" fmla="*/ 2147483647 w 4498"/>
              <a:gd name="T17" fmla="*/ 2147483647 h 1894"/>
              <a:gd name="T18" fmla="*/ 2147483647 w 4498"/>
              <a:gd name="T19" fmla="*/ 2147483647 h 1894"/>
              <a:gd name="T20" fmla="*/ 2147483647 w 4498"/>
              <a:gd name="T21" fmla="*/ 2147483647 h 1894"/>
              <a:gd name="T22" fmla="*/ 2147483647 w 4498"/>
              <a:gd name="T23" fmla="*/ 2147483647 h 1894"/>
              <a:gd name="T24" fmla="*/ 2147483647 w 4498"/>
              <a:gd name="T25" fmla="*/ 2147483647 h 1894"/>
              <a:gd name="T26" fmla="*/ 2147483647 w 4498"/>
              <a:gd name="T27" fmla="*/ 0 h 18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98"/>
              <a:gd name="T43" fmla="*/ 0 h 1894"/>
              <a:gd name="T44" fmla="*/ 4498 w 4498"/>
              <a:gd name="T45" fmla="*/ 1894 h 1894"/>
              <a:gd name="connsiteX0" fmla="*/ 0 w 10000"/>
              <a:gd name="connsiteY0" fmla="*/ 9366 h 10000"/>
              <a:gd name="connsiteX1" fmla="*/ 365 w 10000"/>
              <a:gd name="connsiteY1" fmla="*/ 9366 h 10000"/>
              <a:gd name="connsiteX2" fmla="*/ 629 w 10000"/>
              <a:gd name="connsiteY2" fmla="*/ 7914 h 10000"/>
              <a:gd name="connsiteX3" fmla="*/ 954 w 10000"/>
              <a:gd name="connsiteY3" fmla="*/ 8833 h 10000"/>
              <a:gd name="connsiteX4" fmla="*/ 1483 w 10000"/>
              <a:gd name="connsiteY4" fmla="*/ 9652 h 10000"/>
              <a:gd name="connsiteX5" fmla="*/ 1827 w 10000"/>
              <a:gd name="connsiteY5" fmla="*/ 7914 h 10000"/>
              <a:gd name="connsiteX6" fmla="*/ 2154 w 10000"/>
              <a:gd name="connsiteY6" fmla="*/ 5069 h 10000"/>
              <a:gd name="connsiteX7" fmla="*/ 2621 w 10000"/>
              <a:gd name="connsiteY7" fmla="*/ 9076 h 10000"/>
              <a:gd name="connsiteX8" fmla="*/ 4064 w 10000"/>
              <a:gd name="connsiteY8" fmla="*/ 9847 h 10000"/>
              <a:gd name="connsiteX9" fmla="*/ 5527 w 10000"/>
              <a:gd name="connsiteY9" fmla="*/ 8157 h 10000"/>
              <a:gd name="connsiteX10" fmla="*/ 6033 w 10000"/>
              <a:gd name="connsiteY10" fmla="*/ 6390 h 10000"/>
              <a:gd name="connsiteX11" fmla="*/ 6830 w 10000"/>
              <a:gd name="connsiteY11" fmla="*/ 3284 h 10000"/>
              <a:gd name="connsiteX12" fmla="*/ 7297 w 10000"/>
              <a:gd name="connsiteY12" fmla="*/ 5116 h 10000"/>
              <a:gd name="connsiteX13" fmla="*/ 8190 w 10000"/>
              <a:gd name="connsiteY13" fmla="*/ 3569 h 10000"/>
              <a:gd name="connsiteX14" fmla="*/ 10000 w 10000"/>
              <a:gd name="connsiteY14" fmla="*/ 0 h 10000"/>
              <a:gd name="connsiteX0" fmla="*/ 0 w 10000"/>
              <a:gd name="connsiteY0" fmla="*/ 9366 h 10000"/>
              <a:gd name="connsiteX1" fmla="*/ 365 w 10000"/>
              <a:gd name="connsiteY1" fmla="*/ 9366 h 10000"/>
              <a:gd name="connsiteX2" fmla="*/ 629 w 10000"/>
              <a:gd name="connsiteY2" fmla="*/ 7914 h 10000"/>
              <a:gd name="connsiteX3" fmla="*/ 954 w 10000"/>
              <a:gd name="connsiteY3" fmla="*/ 8833 h 10000"/>
              <a:gd name="connsiteX4" fmla="*/ 1483 w 10000"/>
              <a:gd name="connsiteY4" fmla="*/ 9652 h 10000"/>
              <a:gd name="connsiteX5" fmla="*/ 1827 w 10000"/>
              <a:gd name="connsiteY5" fmla="*/ 7914 h 10000"/>
              <a:gd name="connsiteX6" fmla="*/ 2154 w 10000"/>
              <a:gd name="connsiteY6" fmla="*/ 5069 h 10000"/>
              <a:gd name="connsiteX7" fmla="*/ 2621 w 10000"/>
              <a:gd name="connsiteY7" fmla="*/ 9076 h 10000"/>
              <a:gd name="connsiteX8" fmla="*/ 4064 w 10000"/>
              <a:gd name="connsiteY8" fmla="*/ 9847 h 10000"/>
              <a:gd name="connsiteX9" fmla="*/ 5527 w 10000"/>
              <a:gd name="connsiteY9" fmla="*/ 8157 h 10000"/>
              <a:gd name="connsiteX10" fmla="*/ 6033 w 10000"/>
              <a:gd name="connsiteY10" fmla="*/ 6390 h 10000"/>
              <a:gd name="connsiteX11" fmla="*/ 6830 w 10000"/>
              <a:gd name="connsiteY11" fmla="*/ 3284 h 10000"/>
              <a:gd name="connsiteX12" fmla="*/ 7297 w 10000"/>
              <a:gd name="connsiteY12" fmla="*/ 5116 h 10000"/>
              <a:gd name="connsiteX13" fmla="*/ 8190 w 10000"/>
              <a:gd name="connsiteY13" fmla="*/ 3569 h 10000"/>
              <a:gd name="connsiteX14" fmla="*/ 8716 w 10000"/>
              <a:gd name="connsiteY14" fmla="*/ 2673 h 10000"/>
              <a:gd name="connsiteX15" fmla="*/ 10000 w 10000"/>
              <a:gd name="connsiteY15" fmla="*/ 0 h 10000"/>
              <a:gd name="connsiteX0" fmla="*/ 0 w 10000"/>
              <a:gd name="connsiteY0" fmla="*/ 9366 h 10000"/>
              <a:gd name="connsiteX1" fmla="*/ 365 w 10000"/>
              <a:gd name="connsiteY1" fmla="*/ 9366 h 10000"/>
              <a:gd name="connsiteX2" fmla="*/ 629 w 10000"/>
              <a:gd name="connsiteY2" fmla="*/ 7914 h 10000"/>
              <a:gd name="connsiteX3" fmla="*/ 954 w 10000"/>
              <a:gd name="connsiteY3" fmla="*/ 8833 h 10000"/>
              <a:gd name="connsiteX4" fmla="*/ 1483 w 10000"/>
              <a:gd name="connsiteY4" fmla="*/ 9652 h 10000"/>
              <a:gd name="connsiteX5" fmla="*/ 1827 w 10000"/>
              <a:gd name="connsiteY5" fmla="*/ 7914 h 10000"/>
              <a:gd name="connsiteX6" fmla="*/ 2154 w 10000"/>
              <a:gd name="connsiteY6" fmla="*/ 5069 h 10000"/>
              <a:gd name="connsiteX7" fmla="*/ 2621 w 10000"/>
              <a:gd name="connsiteY7" fmla="*/ 9076 h 10000"/>
              <a:gd name="connsiteX8" fmla="*/ 4064 w 10000"/>
              <a:gd name="connsiteY8" fmla="*/ 9847 h 10000"/>
              <a:gd name="connsiteX9" fmla="*/ 5527 w 10000"/>
              <a:gd name="connsiteY9" fmla="*/ 8157 h 10000"/>
              <a:gd name="connsiteX10" fmla="*/ 6033 w 10000"/>
              <a:gd name="connsiteY10" fmla="*/ 6390 h 10000"/>
              <a:gd name="connsiteX11" fmla="*/ 6830 w 10000"/>
              <a:gd name="connsiteY11" fmla="*/ 3284 h 10000"/>
              <a:gd name="connsiteX12" fmla="*/ 7297 w 10000"/>
              <a:gd name="connsiteY12" fmla="*/ 5116 h 10000"/>
              <a:gd name="connsiteX13" fmla="*/ 8190 w 10000"/>
              <a:gd name="connsiteY13" fmla="*/ 3569 h 10000"/>
              <a:gd name="connsiteX14" fmla="*/ 8431 w 10000"/>
              <a:gd name="connsiteY14" fmla="*/ 2625 h 10000"/>
              <a:gd name="connsiteX15" fmla="*/ 10000 w 10000"/>
              <a:gd name="connsiteY15" fmla="*/ 0 h 10000"/>
              <a:gd name="connsiteX0" fmla="*/ 0 w 10000"/>
              <a:gd name="connsiteY0" fmla="*/ 9366 h 10000"/>
              <a:gd name="connsiteX1" fmla="*/ 365 w 10000"/>
              <a:gd name="connsiteY1" fmla="*/ 9366 h 10000"/>
              <a:gd name="connsiteX2" fmla="*/ 629 w 10000"/>
              <a:gd name="connsiteY2" fmla="*/ 7914 h 10000"/>
              <a:gd name="connsiteX3" fmla="*/ 954 w 10000"/>
              <a:gd name="connsiteY3" fmla="*/ 8833 h 10000"/>
              <a:gd name="connsiteX4" fmla="*/ 1483 w 10000"/>
              <a:gd name="connsiteY4" fmla="*/ 9652 h 10000"/>
              <a:gd name="connsiteX5" fmla="*/ 1827 w 10000"/>
              <a:gd name="connsiteY5" fmla="*/ 7914 h 10000"/>
              <a:gd name="connsiteX6" fmla="*/ 2154 w 10000"/>
              <a:gd name="connsiteY6" fmla="*/ 5069 h 10000"/>
              <a:gd name="connsiteX7" fmla="*/ 2621 w 10000"/>
              <a:gd name="connsiteY7" fmla="*/ 9076 h 10000"/>
              <a:gd name="connsiteX8" fmla="*/ 4064 w 10000"/>
              <a:gd name="connsiteY8" fmla="*/ 9847 h 10000"/>
              <a:gd name="connsiteX9" fmla="*/ 5527 w 10000"/>
              <a:gd name="connsiteY9" fmla="*/ 8157 h 10000"/>
              <a:gd name="connsiteX10" fmla="*/ 6033 w 10000"/>
              <a:gd name="connsiteY10" fmla="*/ 6390 h 10000"/>
              <a:gd name="connsiteX11" fmla="*/ 6830 w 10000"/>
              <a:gd name="connsiteY11" fmla="*/ 3284 h 10000"/>
              <a:gd name="connsiteX12" fmla="*/ 7297 w 10000"/>
              <a:gd name="connsiteY12" fmla="*/ 5116 h 10000"/>
              <a:gd name="connsiteX13" fmla="*/ 8190 w 10000"/>
              <a:gd name="connsiteY13" fmla="*/ 3569 h 10000"/>
              <a:gd name="connsiteX14" fmla="*/ 8614 w 10000"/>
              <a:gd name="connsiteY14" fmla="*/ 3542 h 10000"/>
              <a:gd name="connsiteX15" fmla="*/ 10000 w 10000"/>
              <a:gd name="connsiteY15" fmla="*/ 0 h 10000"/>
              <a:gd name="connsiteX0" fmla="*/ 0 w 10000"/>
              <a:gd name="connsiteY0" fmla="*/ 9366 h 10000"/>
              <a:gd name="connsiteX1" fmla="*/ 365 w 10000"/>
              <a:gd name="connsiteY1" fmla="*/ 9366 h 10000"/>
              <a:gd name="connsiteX2" fmla="*/ 629 w 10000"/>
              <a:gd name="connsiteY2" fmla="*/ 7914 h 10000"/>
              <a:gd name="connsiteX3" fmla="*/ 954 w 10000"/>
              <a:gd name="connsiteY3" fmla="*/ 8833 h 10000"/>
              <a:gd name="connsiteX4" fmla="*/ 1483 w 10000"/>
              <a:gd name="connsiteY4" fmla="*/ 9652 h 10000"/>
              <a:gd name="connsiteX5" fmla="*/ 1827 w 10000"/>
              <a:gd name="connsiteY5" fmla="*/ 7914 h 10000"/>
              <a:gd name="connsiteX6" fmla="*/ 2154 w 10000"/>
              <a:gd name="connsiteY6" fmla="*/ 5069 h 10000"/>
              <a:gd name="connsiteX7" fmla="*/ 2621 w 10000"/>
              <a:gd name="connsiteY7" fmla="*/ 9076 h 10000"/>
              <a:gd name="connsiteX8" fmla="*/ 4064 w 10000"/>
              <a:gd name="connsiteY8" fmla="*/ 9847 h 10000"/>
              <a:gd name="connsiteX9" fmla="*/ 5527 w 10000"/>
              <a:gd name="connsiteY9" fmla="*/ 8157 h 10000"/>
              <a:gd name="connsiteX10" fmla="*/ 6033 w 10000"/>
              <a:gd name="connsiteY10" fmla="*/ 6390 h 10000"/>
              <a:gd name="connsiteX11" fmla="*/ 6830 w 10000"/>
              <a:gd name="connsiteY11" fmla="*/ 3284 h 10000"/>
              <a:gd name="connsiteX12" fmla="*/ 7297 w 10000"/>
              <a:gd name="connsiteY12" fmla="*/ 5116 h 10000"/>
              <a:gd name="connsiteX13" fmla="*/ 8190 w 10000"/>
              <a:gd name="connsiteY13" fmla="*/ 2652 h 10000"/>
              <a:gd name="connsiteX14" fmla="*/ 8614 w 10000"/>
              <a:gd name="connsiteY14" fmla="*/ 3542 h 10000"/>
              <a:gd name="connsiteX15" fmla="*/ 10000 w 10000"/>
              <a:gd name="connsiteY15" fmla="*/ 0 h 10000"/>
              <a:gd name="connsiteX0" fmla="*/ 0 w 10000"/>
              <a:gd name="connsiteY0" fmla="*/ 9366 h 10000"/>
              <a:gd name="connsiteX1" fmla="*/ 365 w 10000"/>
              <a:gd name="connsiteY1" fmla="*/ 9366 h 10000"/>
              <a:gd name="connsiteX2" fmla="*/ 629 w 10000"/>
              <a:gd name="connsiteY2" fmla="*/ 7914 h 10000"/>
              <a:gd name="connsiteX3" fmla="*/ 954 w 10000"/>
              <a:gd name="connsiteY3" fmla="*/ 8833 h 10000"/>
              <a:gd name="connsiteX4" fmla="*/ 1483 w 10000"/>
              <a:gd name="connsiteY4" fmla="*/ 9652 h 10000"/>
              <a:gd name="connsiteX5" fmla="*/ 1827 w 10000"/>
              <a:gd name="connsiteY5" fmla="*/ 7914 h 10000"/>
              <a:gd name="connsiteX6" fmla="*/ 2154 w 10000"/>
              <a:gd name="connsiteY6" fmla="*/ 5069 h 10000"/>
              <a:gd name="connsiteX7" fmla="*/ 2621 w 10000"/>
              <a:gd name="connsiteY7" fmla="*/ 9076 h 10000"/>
              <a:gd name="connsiteX8" fmla="*/ 4064 w 10000"/>
              <a:gd name="connsiteY8" fmla="*/ 9847 h 10000"/>
              <a:gd name="connsiteX9" fmla="*/ 5527 w 10000"/>
              <a:gd name="connsiteY9" fmla="*/ 8157 h 10000"/>
              <a:gd name="connsiteX10" fmla="*/ 6033 w 10000"/>
              <a:gd name="connsiteY10" fmla="*/ 6390 h 10000"/>
              <a:gd name="connsiteX11" fmla="*/ 6830 w 10000"/>
              <a:gd name="connsiteY11" fmla="*/ 3284 h 10000"/>
              <a:gd name="connsiteX12" fmla="*/ 7297 w 10000"/>
              <a:gd name="connsiteY12" fmla="*/ 5116 h 10000"/>
              <a:gd name="connsiteX13" fmla="*/ 8190 w 10000"/>
              <a:gd name="connsiteY13" fmla="*/ 2652 h 10000"/>
              <a:gd name="connsiteX14" fmla="*/ 8838 w 10000"/>
              <a:gd name="connsiteY14" fmla="*/ 3011 h 10000"/>
              <a:gd name="connsiteX15" fmla="*/ 10000 w 10000"/>
              <a:gd name="connsiteY15" fmla="*/ 0 h 10000"/>
              <a:gd name="connsiteX0" fmla="*/ 0 w 10000"/>
              <a:gd name="connsiteY0" fmla="*/ 9366 h 10000"/>
              <a:gd name="connsiteX1" fmla="*/ 365 w 10000"/>
              <a:gd name="connsiteY1" fmla="*/ 9366 h 10000"/>
              <a:gd name="connsiteX2" fmla="*/ 629 w 10000"/>
              <a:gd name="connsiteY2" fmla="*/ 7914 h 10000"/>
              <a:gd name="connsiteX3" fmla="*/ 954 w 10000"/>
              <a:gd name="connsiteY3" fmla="*/ 8833 h 10000"/>
              <a:gd name="connsiteX4" fmla="*/ 1483 w 10000"/>
              <a:gd name="connsiteY4" fmla="*/ 9652 h 10000"/>
              <a:gd name="connsiteX5" fmla="*/ 1827 w 10000"/>
              <a:gd name="connsiteY5" fmla="*/ 7914 h 10000"/>
              <a:gd name="connsiteX6" fmla="*/ 2154 w 10000"/>
              <a:gd name="connsiteY6" fmla="*/ 5069 h 10000"/>
              <a:gd name="connsiteX7" fmla="*/ 2621 w 10000"/>
              <a:gd name="connsiteY7" fmla="*/ 9076 h 10000"/>
              <a:gd name="connsiteX8" fmla="*/ 4064 w 10000"/>
              <a:gd name="connsiteY8" fmla="*/ 9847 h 10000"/>
              <a:gd name="connsiteX9" fmla="*/ 5527 w 10000"/>
              <a:gd name="connsiteY9" fmla="*/ 8157 h 10000"/>
              <a:gd name="connsiteX10" fmla="*/ 6033 w 10000"/>
              <a:gd name="connsiteY10" fmla="*/ 6390 h 10000"/>
              <a:gd name="connsiteX11" fmla="*/ 6830 w 10000"/>
              <a:gd name="connsiteY11" fmla="*/ 3284 h 10000"/>
              <a:gd name="connsiteX12" fmla="*/ 7297 w 10000"/>
              <a:gd name="connsiteY12" fmla="*/ 5116 h 10000"/>
              <a:gd name="connsiteX13" fmla="*/ 8170 w 10000"/>
              <a:gd name="connsiteY13" fmla="*/ 2362 h 10000"/>
              <a:gd name="connsiteX14" fmla="*/ 8838 w 10000"/>
              <a:gd name="connsiteY14" fmla="*/ 3011 h 10000"/>
              <a:gd name="connsiteX15" fmla="*/ 10000 w 10000"/>
              <a:gd name="connsiteY15" fmla="*/ 0 h 10000"/>
              <a:gd name="connsiteX0" fmla="*/ 0 w 10000"/>
              <a:gd name="connsiteY0" fmla="*/ 9366 h 10000"/>
              <a:gd name="connsiteX1" fmla="*/ 365 w 10000"/>
              <a:gd name="connsiteY1" fmla="*/ 9366 h 10000"/>
              <a:gd name="connsiteX2" fmla="*/ 629 w 10000"/>
              <a:gd name="connsiteY2" fmla="*/ 7914 h 10000"/>
              <a:gd name="connsiteX3" fmla="*/ 954 w 10000"/>
              <a:gd name="connsiteY3" fmla="*/ 8833 h 10000"/>
              <a:gd name="connsiteX4" fmla="*/ 1483 w 10000"/>
              <a:gd name="connsiteY4" fmla="*/ 9652 h 10000"/>
              <a:gd name="connsiteX5" fmla="*/ 1827 w 10000"/>
              <a:gd name="connsiteY5" fmla="*/ 7914 h 10000"/>
              <a:gd name="connsiteX6" fmla="*/ 2174 w 10000"/>
              <a:gd name="connsiteY6" fmla="*/ 5697 h 10000"/>
              <a:gd name="connsiteX7" fmla="*/ 2621 w 10000"/>
              <a:gd name="connsiteY7" fmla="*/ 9076 h 10000"/>
              <a:gd name="connsiteX8" fmla="*/ 4064 w 10000"/>
              <a:gd name="connsiteY8" fmla="*/ 9847 h 10000"/>
              <a:gd name="connsiteX9" fmla="*/ 5527 w 10000"/>
              <a:gd name="connsiteY9" fmla="*/ 8157 h 10000"/>
              <a:gd name="connsiteX10" fmla="*/ 6033 w 10000"/>
              <a:gd name="connsiteY10" fmla="*/ 6390 h 10000"/>
              <a:gd name="connsiteX11" fmla="*/ 6830 w 10000"/>
              <a:gd name="connsiteY11" fmla="*/ 3284 h 10000"/>
              <a:gd name="connsiteX12" fmla="*/ 7297 w 10000"/>
              <a:gd name="connsiteY12" fmla="*/ 5116 h 10000"/>
              <a:gd name="connsiteX13" fmla="*/ 8170 w 10000"/>
              <a:gd name="connsiteY13" fmla="*/ 2362 h 10000"/>
              <a:gd name="connsiteX14" fmla="*/ 8838 w 10000"/>
              <a:gd name="connsiteY14" fmla="*/ 3011 h 10000"/>
              <a:gd name="connsiteX15" fmla="*/ 10000 w 10000"/>
              <a:gd name="connsiteY15" fmla="*/ 0 h 10000"/>
              <a:gd name="connsiteX0" fmla="*/ 0 w 10000"/>
              <a:gd name="connsiteY0" fmla="*/ 9366 h 10000"/>
              <a:gd name="connsiteX1" fmla="*/ 365 w 10000"/>
              <a:gd name="connsiteY1" fmla="*/ 9366 h 10000"/>
              <a:gd name="connsiteX2" fmla="*/ 629 w 10000"/>
              <a:gd name="connsiteY2" fmla="*/ 7914 h 10000"/>
              <a:gd name="connsiteX3" fmla="*/ 954 w 10000"/>
              <a:gd name="connsiteY3" fmla="*/ 8833 h 10000"/>
              <a:gd name="connsiteX4" fmla="*/ 1483 w 10000"/>
              <a:gd name="connsiteY4" fmla="*/ 9652 h 10000"/>
              <a:gd name="connsiteX5" fmla="*/ 1827 w 10000"/>
              <a:gd name="connsiteY5" fmla="*/ 7914 h 10000"/>
              <a:gd name="connsiteX6" fmla="*/ 2174 w 10000"/>
              <a:gd name="connsiteY6" fmla="*/ 5697 h 10000"/>
              <a:gd name="connsiteX7" fmla="*/ 2621 w 10000"/>
              <a:gd name="connsiteY7" fmla="*/ 9076 h 10000"/>
              <a:gd name="connsiteX8" fmla="*/ 4064 w 10000"/>
              <a:gd name="connsiteY8" fmla="*/ 9847 h 10000"/>
              <a:gd name="connsiteX9" fmla="*/ 5527 w 10000"/>
              <a:gd name="connsiteY9" fmla="*/ 8157 h 10000"/>
              <a:gd name="connsiteX10" fmla="*/ 6033 w 10000"/>
              <a:gd name="connsiteY10" fmla="*/ 6390 h 10000"/>
              <a:gd name="connsiteX11" fmla="*/ 7115 w 10000"/>
              <a:gd name="connsiteY11" fmla="*/ 3284 h 10000"/>
              <a:gd name="connsiteX12" fmla="*/ 7297 w 10000"/>
              <a:gd name="connsiteY12" fmla="*/ 5116 h 10000"/>
              <a:gd name="connsiteX13" fmla="*/ 8170 w 10000"/>
              <a:gd name="connsiteY13" fmla="*/ 2362 h 10000"/>
              <a:gd name="connsiteX14" fmla="*/ 8838 w 10000"/>
              <a:gd name="connsiteY14" fmla="*/ 3011 h 10000"/>
              <a:gd name="connsiteX15" fmla="*/ 10000 w 10000"/>
              <a:gd name="connsiteY15" fmla="*/ 0 h 10000"/>
              <a:gd name="connsiteX0" fmla="*/ 0 w 10000"/>
              <a:gd name="connsiteY0" fmla="*/ 9366 h 10000"/>
              <a:gd name="connsiteX1" fmla="*/ 365 w 10000"/>
              <a:gd name="connsiteY1" fmla="*/ 9366 h 10000"/>
              <a:gd name="connsiteX2" fmla="*/ 629 w 10000"/>
              <a:gd name="connsiteY2" fmla="*/ 7914 h 10000"/>
              <a:gd name="connsiteX3" fmla="*/ 954 w 10000"/>
              <a:gd name="connsiteY3" fmla="*/ 8833 h 10000"/>
              <a:gd name="connsiteX4" fmla="*/ 1483 w 10000"/>
              <a:gd name="connsiteY4" fmla="*/ 9652 h 10000"/>
              <a:gd name="connsiteX5" fmla="*/ 1827 w 10000"/>
              <a:gd name="connsiteY5" fmla="*/ 7914 h 10000"/>
              <a:gd name="connsiteX6" fmla="*/ 2174 w 10000"/>
              <a:gd name="connsiteY6" fmla="*/ 5697 h 10000"/>
              <a:gd name="connsiteX7" fmla="*/ 2621 w 10000"/>
              <a:gd name="connsiteY7" fmla="*/ 9076 h 10000"/>
              <a:gd name="connsiteX8" fmla="*/ 4064 w 10000"/>
              <a:gd name="connsiteY8" fmla="*/ 9847 h 10000"/>
              <a:gd name="connsiteX9" fmla="*/ 5527 w 10000"/>
              <a:gd name="connsiteY9" fmla="*/ 8157 h 10000"/>
              <a:gd name="connsiteX10" fmla="*/ 6033 w 10000"/>
              <a:gd name="connsiteY10" fmla="*/ 6390 h 10000"/>
              <a:gd name="connsiteX11" fmla="*/ 7115 w 10000"/>
              <a:gd name="connsiteY11" fmla="*/ 3284 h 10000"/>
              <a:gd name="connsiteX12" fmla="*/ 7500 w 10000"/>
              <a:gd name="connsiteY12" fmla="*/ 5116 h 10000"/>
              <a:gd name="connsiteX13" fmla="*/ 8170 w 10000"/>
              <a:gd name="connsiteY13" fmla="*/ 2362 h 10000"/>
              <a:gd name="connsiteX14" fmla="*/ 8838 w 10000"/>
              <a:gd name="connsiteY14" fmla="*/ 3011 h 10000"/>
              <a:gd name="connsiteX15" fmla="*/ 10000 w 10000"/>
              <a:gd name="connsiteY15" fmla="*/ 0 h 10000"/>
              <a:gd name="connsiteX0" fmla="*/ 0 w 10000"/>
              <a:gd name="connsiteY0" fmla="*/ 9366 h 10000"/>
              <a:gd name="connsiteX1" fmla="*/ 365 w 10000"/>
              <a:gd name="connsiteY1" fmla="*/ 9366 h 10000"/>
              <a:gd name="connsiteX2" fmla="*/ 629 w 10000"/>
              <a:gd name="connsiteY2" fmla="*/ 7914 h 10000"/>
              <a:gd name="connsiteX3" fmla="*/ 954 w 10000"/>
              <a:gd name="connsiteY3" fmla="*/ 8833 h 10000"/>
              <a:gd name="connsiteX4" fmla="*/ 1483 w 10000"/>
              <a:gd name="connsiteY4" fmla="*/ 9652 h 10000"/>
              <a:gd name="connsiteX5" fmla="*/ 1827 w 10000"/>
              <a:gd name="connsiteY5" fmla="*/ 7914 h 10000"/>
              <a:gd name="connsiteX6" fmla="*/ 2174 w 10000"/>
              <a:gd name="connsiteY6" fmla="*/ 5697 h 10000"/>
              <a:gd name="connsiteX7" fmla="*/ 2621 w 10000"/>
              <a:gd name="connsiteY7" fmla="*/ 9076 h 10000"/>
              <a:gd name="connsiteX8" fmla="*/ 4064 w 10000"/>
              <a:gd name="connsiteY8" fmla="*/ 9847 h 10000"/>
              <a:gd name="connsiteX9" fmla="*/ 5527 w 10000"/>
              <a:gd name="connsiteY9" fmla="*/ 8157 h 10000"/>
              <a:gd name="connsiteX10" fmla="*/ 6622 w 10000"/>
              <a:gd name="connsiteY10" fmla="*/ 6149 h 10000"/>
              <a:gd name="connsiteX11" fmla="*/ 7115 w 10000"/>
              <a:gd name="connsiteY11" fmla="*/ 3284 h 10000"/>
              <a:gd name="connsiteX12" fmla="*/ 7500 w 10000"/>
              <a:gd name="connsiteY12" fmla="*/ 5116 h 10000"/>
              <a:gd name="connsiteX13" fmla="*/ 8170 w 10000"/>
              <a:gd name="connsiteY13" fmla="*/ 2362 h 10000"/>
              <a:gd name="connsiteX14" fmla="*/ 8838 w 10000"/>
              <a:gd name="connsiteY14" fmla="*/ 3011 h 10000"/>
              <a:gd name="connsiteX15" fmla="*/ 10000 w 10000"/>
              <a:gd name="connsiteY15" fmla="*/ 0 h 10000"/>
              <a:gd name="connsiteX0" fmla="*/ 0 w 10000"/>
              <a:gd name="connsiteY0" fmla="*/ 9366 h 9976"/>
              <a:gd name="connsiteX1" fmla="*/ 365 w 10000"/>
              <a:gd name="connsiteY1" fmla="*/ 9366 h 9976"/>
              <a:gd name="connsiteX2" fmla="*/ 629 w 10000"/>
              <a:gd name="connsiteY2" fmla="*/ 7914 h 9976"/>
              <a:gd name="connsiteX3" fmla="*/ 954 w 10000"/>
              <a:gd name="connsiteY3" fmla="*/ 8833 h 9976"/>
              <a:gd name="connsiteX4" fmla="*/ 1483 w 10000"/>
              <a:gd name="connsiteY4" fmla="*/ 9652 h 9976"/>
              <a:gd name="connsiteX5" fmla="*/ 1827 w 10000"/>
              <a:gd name="connsiteY5" fmla="*/ 7914 h 9976"/>
              <a:gd name="connsiteX6" fmla="*/ 2174 w 10000"/>
              <a:gd name="connsiteY6" fmla="*/ 5697 h 9976"/>
              <a:gd name="connsiteX7" fmla="*/ 2621 w 10000"/>
              <a:gd name="connsiteY7" fmla="*/ 9076 h 9976"/>
              <a:gd name="connsiteX8" fmla="*/ 4064 w 10000"/>
              <a:gd name="connsiteY8" fmla="*/ 9847 h 9976"/>
              <a:gd name="connsiteX9" fmla="*/ 5588 w 10000"/>
              <a:gd name="connsiteY9" fmla="*/ 8302 h 9976"/>
              <a:gd name="connsiteX10" fmla="*/ 6622 w 10000"/>
              <a:gd name="connsiteY10" fmla="*/ 6149 h 9976"/>
              <a:gd name="connsiteX11" fmla="*/ 7115 w 10000"/>
              <a:gd name="connsiteY11" fmla="*/ 3284 h 9976"/>
              <a:gd name="connsiteX12" fmla="*/ 7500 w 10000"/>
              <a:gd name="connsiteY12" fmla="*/ 5116 h 9976"/>
              <a:gd name="connsiteX13" fmla="*/ 8170 w 10000"/>
              <a:gd name="connsiteY13" fmla="*/ 2362 h 9976"/>
              <a:gd name="connsiteX14" fmla="*/ 8838 w 10000"/>
              <a:gd name="connsiteY14" fmla="*/ 3011 h 9976"/>
              <a:gd name="connsiteX15" fmla="*/ 10000 w 10000"/>
              <a:gd name="connsiteY15" fmla="*/ 0 h 9976"/>
              <a:gd name="connsiteX0" fmla="*/ 0 w 10000"/>
              <a:gd name="connsiteY0" fmla="*/ 9389 h 10000"/>
              <a:gd name="connsiteX1" fmla="*/ 365 w 10000"/>
              <a:gd name="connsiteY1" fmla="*/ 9389 h 10000"/>
              <a:gd name="connsiteX2" fmla="*/ 629 w 10000"/>
              <a:gd name="connsiteY2" fmla="*/ 7933 h 10000"/>
              <a:gd name="connsiteX3" fmla="*/ 954 w 10000"/>
              <a:gd name="connsiteY3" fmla="*/ 8854 h 10000"/>
              <a:gd name="connsiteX4" fmla="*/ 1483 w 10000"/>
              <a:gd name="connsiteY4" fmla="*/ 9675 h 10000"/>
              <a:gd name="connsiteX5" fmla="*/ 1827 w 10000"/>
              <a:gd name="connsiteY5" fmla="*/ 7933 h 10000"/>
              <a:gd name="connsiteX6" fmla="*/ 2174 w 10000"/>
              <a:gd name="connsiteY6" fmla="*/ 5711 h 10000"/>
              <a:gd name="connsiteX7" fmla="*/ 2621 w 10000"/>
              <a:gd name="connsiteY7" fmla="*/ 9098 h 10000"/>
              <a:gd name="connsiteX8" fmla="*/ 4064 w 10000"/>
              <a:gd name="connsiteY8" fmla="*/ 9871 h 10000"/>
              <a:gd name="connsiteX9" fmla="*/ 5588 w 10000"/>
              <a:gd name="connsiteY9" fmla="*/ 8322 h 10000"/>
              <a:gd name="connsiteX10" fmla="*/ 6622 w 10000"/>
              <a:gd name="connsiteY10" fmla="*/ 6164 h 10000"/>
              <a:gd name="connsiteX11" fmla="*/ 7257 w 10000"/>
              <a:gd name="connsiteY11" fmla="*/ 3292 h 10000"/>
              <a:gd name="connsiteX12" fmla="*/ 7500 w 10000"/>
              <a:gd name="connsiteY12" fmla="*/ 5128 h 10000"/>
              <a:gd name="connsiteX13" fmla="*/ 8170 w 10000"/>
              <a:gd name="connsiteY13" fmla="*/ 2368 h 10000"/>
              <a:gd name="connsiteX14" fmla="*/ 8838 w 10000"/>
              <a:gd name="connsiteY14" fmla="*/ 3018 h 10000"/>
              <a:gd name="connsiteX15" fmla="*/ 10000 w 10000"/>
              <a:gd name="connsiteY15" fmla="*/ 0 h 10000"/>
              <a:gd name="connsiteX0" fmla="*/ 0 w 10000"/>
              <a:gd name="connsiteY0" fmla="*/ 9389 h 10000"/>
              <a:gd name="connsiteX1" fmla="*/ 365 w 10000"/>
              <a:gd name="connsiteY1" fmla="*/ 9389 h 10000"/>
              <a:gd name="connsiteX2" fmla="*/ 629 w 10000"/>
              <a:gd name="connsiteY2" fmla="*/ 7933 h 10000"/>
              <a:gd name="connsiteX3" fmla="*/ 954 w 10000"/>
              <a:gd name="connsiteY3" fmla="*/ 8854 h 10000"/>
              <a:gd name="connsiteX4" fmla="*/ 1483 w 10000"/>
              <a:gd name="connsiteY4" fmla="*/ 9675 h 10000"/>
              <a:gd name="connsiteX5" fmla="*/ 1827 w 10000"/>
              <a:gd name="connsiteY5" fmla="*/ 7933 h 10000"/>
              <a:gd name="connsiteX6" fmla="*/ 2174 w 10000"/>
              <a:gd name="connsiteY6" fmla="*/ 5711 h 10000"/>
              <a:gd name="connsiteX7" fmla="*/ 2621 w 10000"/>
              <a:gd name="connsiteY7" fmla="*/ 9098 h 10000"/>
              <a:gd name="connsiteX8" fmla="*/ 4064 w 10000"/>
              <a:gd name="connsiteY8" fmla="*/ 9871 h 10000"/>
              <a:gd name="connsiteX9" fmla="*/ 5588 w 10000"/>
              <a:gd name="connsiteY9" fmla="*/ 8322 h 10000"/>
              <a:gd name="connsiteX10" fmla="*/ 6622 w 10000"/>
              <a:gd name="connsiteY10" fmla="*/ 6164 h 10000"/>
              <a:gd name="connsiteX11" fmla="*/ 7257 w 10000"/>
              <a:gd name="connsiteY11" fmla="*/ 3292 h 10000"/>
              <a:gd name="connsiteX12" fmla="*/ 7642 w 10000"/>
              <a:gd name="connsiteY12" fmla="*/ 4838 h 10000"/>
              <a:gd name="connsiteX13" fmla="*/ 8170 w 10000"/>
              <a:gd name="connsiteY13" fmla="*/ 2368 h 10000"/>
              <a:gd name="connsiteX14" fmla="*/ 8838 w 10000"/>
              <a:gd name="connsiteY14" fmla="*/ 3018 h 10000"/>
              <a:gd name="connsiteX15" fmla="*/ 10000 w 10000"/>
              <a:gd name="connsiteY15" fmla="*/ 0 h 10000"/>
              <a:gd name="connsiteX0" fmla="*/ 0 w 10000"/>
              <a:gd name="connsiteY0" fmla="*/ 9389 h 10000"/>
              <a:gd name="connsiteX1" fmla="*/ 365 w 10000"/>
              <a:gd name="connsiteY1" fmla="*/ 9389 h 10000"/>
              <a:gd name="connsiteX2" fmla="*/ 629 w 10000"/>
              <a:gd name="connsiteY2" fmla="*/ 7933 h 10000"/>
              <a:gd name="connsiteX3" fmla="*/ 954 w 10000"/>
              <a:gd name="connsiteY3" fmla="*/ 8854 h 10000"/>
              <a:gd name="connsiteX4" fmla="*/ 1483 w 10000"/>
              <a:gd name="connsiteY4" fmla="*/ 9675 h 10000"/>
              <a:gd name="connsiteX5" fmla="*/ 1827 w 10000"/>
              <a:gd name="connsiteY5" fmla="*/ 7933 h 10000"/>
              <a:gd name="connsiteX6" fmla="*/ 2174 w 10000"/>
              <a:gd name="connsiteY6" fmla="*/ 5711 h 10000"/>
              <a:gd name="connsiteX7" fmla="*/ 2621 w 10000"/>
              <a:gd name="connsiteY7" fmla="*/ 9098 h 10000"/>
              <a:gd name="connsiteX8" fmla="*/ 4064 w 10000"/>
              <a:gd name="connsiteY8" fmla="*/ 9871 h 10000"/>
              <a:gd name="connsiteX9" fmla="*/ 5588 w 10000"/>
              <a:gd name="connsiteY9" fmla="*/ 8322 h 10000"/>
              <a:gd name="connsiteX10" fmla="*/ 6724 w 10000"/>
              <a:gd name="connsiteY10" fmla="*/ 6212 h 10000"/>
              <a:gd name="connsiteX11" fmla="*/ 7257 w 10000"/>
              <a:gd name="connsiteY11" fmla="*/ 3292 h 10000"/>
              <a:gd name="connsiteX12" fmla="*/ 7642 w 10000"/>
              <a:gd name="connsiteY12" fmla="*/ 4838 h 10000"/>
              <a:gd name="connsiteX13" fmla="*/ 8170 w 10000"/>
              <a:gd name="connsiteY13" fmla="*/ 2368 h 10000"/>
              <a:gd name="connsiteX14" fmla="*/ 8838 w 10000"/>
              <a:gd name="connsiteY14" fmla="*/ 3018 h 10000"/>
              <a:gd name="connsiteX15" fmla="*/ 10000 w 10000"/>
              <a:gd name="connsiteY15" fmla="*/ 0 h 10000"/>
              <a:gd name="connsiteX0" fmla="*/ 0 w 10000"/>
              <a:gd name="connsiteY0" fmla="*/ 9389 h 10000"/>
              <a:gd name="connsiteX1" fmla="*/ 365 w 10000"/>
              <a:gd name="connsiteY1" fmla="*/ 9389 h 10000"/>
              <a:gd name="connsiteX2" fmla="*/ 975 w 10000"/>
              <a:gd name="connsiteY2" fmla="*/ 7933 h 10000"/>
              <a:gd name="connsiteX3" fmla="*/ 954 w 10000"/>
              <a:gd name="connsiteY3" fmla="*/ 8854 h 10000"/>
              <a:gd name="connsiteX4" fmla="*/ 1483 w 10000"/>
              <a:gd name="connsiteY4" fmla="*/ 9675 h 10000"/>
              <a:gd name="connsiteX5" fmla="*/ 1827 w 10000"/>
              <a:gd name="connsiteY5" fmla="*/ 7933 h 10000"/>
              <a:gd name="connsiteX6" fmla="*/ 2174 w 10000"/>
              <a:gd name="connsiteY6" fmla="*/ 5711 h 10000"/>
              <a:gd name="connsiteX7" fmla="*/ 2621 w 10000"/>
              <a:gd name="connsiteY7" fmla="*/ 9098 h 10000"/>
              <a:gd name="connsiteX8" fmla="*/ 4064 w 10000"/>
              <a:gd name="connsiteY8" fmla="*/ 9871 h 10000"/>
              <a:gd name="connsiteX9" fmla="*/ 5588 w 10000"/>
              <a:gd name="connsiteY9" fmla="*/ 8322 h 10000"/>
              <a:gd name="connsiteX10" fmla="*/ 6724 w 10000"/>
              <a:gd name="connsiteY10" fmla="*/ 6212 h 10000"/>
              <a:gd name="connsiteX11" fmla="*/ 7257 w 10000"/>
              <a:gd name="connsiteY11" fmla="*/ 3292 h 10000"/>
              <a:gd name="connsiteX12" fmla="*/ 7642 w 10000"/>
              <a:gd name="connsiteY12" fmla="*/ 4838 h 10000"/>
              <a:gd name="connsiteX13" fmla="*/ 8170 w 10000"/>
              <a:gd name="connsiteY13" fmla="*/ 2368 h 10000"/>
              <a:gd name="connsiteX14" fmla="*/ 8838 w 10000"/>
              <a:gd name="connsiteY14" fmla="*/ 3018 h 10000"/>
              <a:gd name="connsiteX15" fmla="*/ 10000 w 10000"/>
              <a:gd name="connsiteY15" fmla="*/ 0 h 10000"/>
              <a:gd name="connsiteX0" fmla="*/ 0 w 10000"/>
              <a:gd name="connsiteY0" fmla="*/ 9389 h 10000"/>
              <a:gd name="connsiteX1" fmla="*/ 365 w 10000"/>
              <a:gd name="connsiteY1" fmla="*/ 9389 h 10000"/>
              <a:gd name="connsiteX2" fmla="*/ 975 w 10000"/>
              <a:gd name="connsiteY2" fmla="*/ 7933 h 10000"/>
              <a:gd name="connsiteX3" fmla="*/ 1137 w 10000"/>
              <a:gd name="connsiteY3" fmla="*/ 8999 h 10000"/>
              <a:gd name="connsiteX4" fmla="*/ 1483 w 10000"/>
              <a:gd name="connsiteY4" fmla="*/ 9675 h 10000"/>
              <a:gd name="connsiteX5" fmla="*/ 1827 w 10000"/>
              <a:gd name="connsiteY5" fmla="*/ 7933 h 10000"/>
              <a:gd name="connsiteX6" fmla="*/ 2174 w 10000"/>
              <a:gd name="connsiteY6" fmla="*/ 5711 h 10000"/>
              <a:gd name="connsiteX7" fmla="*/ 2621 w 10000"/>
              <a:gd name="connsiteY7" fmla="*/ 9098 h 10000"/>
              <a:gd name="connsiteX8" fmla="*/ 4064 w 10000"/>
              <a:gd name="connsiteY8" fmla="*/ 9871 h 10000"/>
              <a:gd name="connsiteX9" fmla="*/ 5588 w 10000"/>
              <a:gd name="connsiteY9" fmla="*/ 8322 h 10000"/>
              <a:gd name="connsiteX10" fmla="*/ 6724 w 10000"/>
              <a:gd name="connsiteY10" fmla="*/ 6212 h 10000"/>
              <a:gd name="connsiteX11" fmla="*/ 7257 w 10000"/>
              <a:gd name="connsiteY11" fmla="*/ 3292 h 10000"/>
              <a:gd name="connsiteX12" fmla="*/ 7642 w 10000"/>
              <a:gd name="connsiteY12" fmla="*/ 4838 h 10000"/>
              <a:gd name="connsiteX13" fmla="*/ 8170 w 10000"/>
              <a:gd name="connsiteY13" fmla="*/ 2368 h 10000"/>
              <a:gd name="connsiteX14" fmla="*/ 8838 w 10000"/>
              <a:gd name="connsiteY14" fmla="*/ 3018 h 10000"/>
              <a:gd name="connsiteX15" fmla="*/ 10000 w 10000"/>
              <a:gd name="connsiteY15" fmla="*/ 0 h 10000"/>
              <a:gd name="connsiteX0" fmla="*/ 0 w 10000"/>
              <a:gd name="connsiteY0" fmla="*/ 9389 h 10000"/>
              <a:gd name="connsiteX1" fmla="*/ 365 w 10000"/>
              <a:gd name="connsiteY1" fmla="*/ 9389 h 10000"/>
              <a:gd name="connsiteX2" fmla="*/ 955 w 10000"/>
              <a:gd name="connsiteY2" fmla="*/ 7981 h 10000"/>
              <a:gd name="connsiteX3" fmla="*/ 1137 w 10000"/>
              <a:gd name="connsiteY3" fmla="*/ 8999 h 10000"/>
              <a:gd name="connsiteX4" fmla="*/ 1483 w 10000"/>
              <a:gd name="connsiteY4" fmla="*/ 9675 h 10000"/>
              <a:gd name="connsiteX5" fmla="*/ 1827 w 10000"/>
              <a:gd name="connsiteY5" fmla="*/ 7933 h 10000"/>
              <a:gd name="connsiteX6" fmla="*/ 2174 w 10000"/>
              <a:gd name="connsiteY6" fmla="*/ 5711 h 10000"/>
              <a:gd name="connsiteX7" fmla="*/ 2621 w 10000"/>
              <a:gd name="connsiteY7" fmla="*/ 9098 h 10000"/>
              <a:gd name="connsiteX8" fmla="*/ 4064 w 10000"/>
              <a:gd name="connsiteY8" fmla="*/ 9871 h 10000"/>
              <a:gd name="connsiteX9" fmla="*/ 5588 w 10000"/>
              <a:gd name="connsiteY9" fmla="*/ 8322 h 10000"/>
              <a:gd name="connsiteX10" fmla="*/ 6724 w 10000"/>
              <a:gd name="connsiteY10" fmla="*/ 6212 h 10000"/>
              <a:gd name="connsiteX11" fmla="*/ 7257 w 10000"/>
              <a:gd name="connsiteY11" fmla="*/ 3292 h 10000"/>
              <a:gd name="connsiteX12" fmla="*/ 7642 w 10000"/>
              <a:gd name="connsiteY12" fmla="*/ 4838 h 10000"/>
              <a:gd name="connsiteX13" fmla="*/ 8170 w 10000"/>
              <a:gd name="connsiteY13" fmla="*/ 2368 h 10000"/>
              <a:gd name="connsiteX14" fmla="*/ 8838 w 10000"/>
              <a:gd name="connsiteY14" fmla="*/ 3018 h 10000"/>
              <a:gd name="connsiteX15" fmla="*/ 10000 w 10000"/>
              <a:gd name="connsiteY15" fmla="*/ 0 h 10000"/>
              <a:gd name="connsiteX0" fmla="*/ 0 w 10000"/>
              <a:gd name="connsiteY0" fmla="*/ 9389 h 10000"/>
              <a:gd name="connsiteX1" fmla="*/ 365 w 10000"/>
              <a:gd name="connsiteY1" fmla="*/ 9389 h 10000"/>
              <a:gd name="connsiteX2" fmla="*/ 955 w 10000"/>
              <a:gd name="connsiteY2" fmla="*/ 7981 h 10000"/>
              <a:gd name="connsiteX3" fmla="*/ 1157 w 10000"/>
              <a:gd name="connsiteY3" fmla="*/ 9435 h 10000"/>
              <a:gd name="connsiteX4" fmla="*/ 1483 w 10000"/>
              <a:gd name="connsiteY4" fmla="*/ 9675 h 10000"/>
              <a:gd name="connsiteX5" fmla="*/ 1827 w 10000"/>
              <a:gd name="connsiteY5" fmla="*/ 7933 h 10000"/>
              <a:gd name="connsiteX6" fmla="*/ 2174 w 10000"/>
              <a:gd name="connsiteY6" fmla="*/ 5711 h 10000"/>
              <a:gd name="connsiteX7" fmla="*/ 2621 w 10000"/>
              <a:gd name="connsiteY7" fmla="*/ 9098 h 10000"/>
              <a:gd name="connsiteX8" fmla="*/ 4064 w 10000"/>
              <a:gd name="connsiteY8" fmla="*/ 9871 h 10000"/>
              <a:gd name="connsiteX9" fmla="*/ 5588 w 10000"/>
              <a:gd name="connsiteY9" fmla="*/ 8322 h 10000"/>
              <a:gd name="connsiteX10" fmla="*/ 6724 w 10000"/>
              <a:gd name="connsiteY10" fmla="*/ 6212 h 10000"/>
              <a:gd name="connsiteX11" fmla="*/ 7257 w 10000"/>
              <a:gd name="connsiteY11" fmla="*/ 3292 h 10000"/>
              <a:gd name="connsiteX12" fmla="*/ 7642 w 10000"/>
              <a:gd name="connsiteY12" fmla="*/ 4838 h 10000"/>
              <a:gd name="connsiteX13" fmla="*/ 8170 w 10000"/>
              <a:gd name="connsiteY13" fmla="*/ 2368 h 10000"/>
              <a:gd name="connsiteX14" fmla="*/ 8838 w 10000"/>
              <a:gd name="connsiteY14" fmla="*/ 3018 h 10000"/>
              <a:gd name="connsiteX15" fmla="*/ 10000 w 10000"/>
              <a:gd name="connsiteY15" fmla="*/ 0 h 10000"/>
              <a:gd name="connsiteX0" fmla="*/ 0 w 10000"/>
              <a:gd name="connsiteY0" fmla="*/ 9389 h 10000"/>
              <a:gd name="connsiteX1" fmla="*/ 406 w 10000"/>
              <a:gd name="connsiteY1" fmla="*/ 9050 h 10000"/>
              <a:gd name="connsiteX2" fmla="*/ 955 w 10000"/>
              <a:gd name="connsiteY2" fmla="*/ 7981 h 10000"/>
              <a:gd name="connsiteX3" fmla="*/ 1157 w 10000"/>
              <a:gd name="connsiteY3" fmla="*/ 9435 h 10000"/>
              <a:gd name="connsiteX4" fmla="*/ 1483 w 10000"/>
              <a:gd name="connsiteY4" fmla="*/ 9675 h 10000"/>
              <a:gd name="connsiteX5" fmla="*/ 1827 w 10000"/>
              <a:gd name="connsiteY5" fmla="*/ 7933 h 10000"/>
              <a:gd name="connsiteX6" fmla="*/ 2174 w 10000"/>
              <a:gd name="connsiteY6" fmla="*/ 5711 h 10000"/>
              <a:gd name="connsiteX7" fmla="*/ 2621 w 10000"/>
              <a:gd name="connsiteY7" fmla="*/ 9098 h 10000"/>
              <a:gd name="connsiteX8" fmla="*/ 4064 w 10000"/>
              <a:gd name="connsiteY8" fmla="*/ 9871 h 10000"/>
              <a:gd name="connsiteX9" fmla="*/ 5588 w 10000"/>
              <a:gd name="connsiteY9" fmla="*/ 8322 h 10000"/>
              <a:gd name="connsiteX10" fmla="*/ 6724 w 10000"/>
              <a:gd name="connsiteY10" fmla="*/ 6212 h 10000"/>
              <a:gd name="connsiteX11" fmla="*/ 7257 w 10000"/>
              <a:gd name="connsiteY11" fmla="*/ 3292 h 10000"/>
              <a:gd name="connsiteX12" fmla="*/ 7642 w 10000"/>
              <a:gd name="connsiteY12" fmla="*/ 4838 h 10000"/>
              <a:gd name="connsiteX13" fmla="*/ 8170 w 10000"/>
              <a:gd name="connsiteY13" fmla="*/ 2368 h 10000"/>
              <a:gd name="connsiteX14" fmla="*/ 8838 w 10000"/>
              <a:gd name="connsiteY14" fmla="*/ 3018 h 10000"/>
              <a:gd name="connsiteX15" fmla="*/ 10000 w 10000"/>
              <a:gd name="connsiteY15" fmla="*/ 0 h 10000"/>
              <a:gd name="connsiteX0" fmla="*/ 113 w 10113"/>
              <a:gd name="connsiteY0" fmla="*/ 9389 h 10042"/>
              <a:gd name="connsiteX1" fmla="*/ 68 w 10113"/>
              <a:gd name="connsiteY1" fmla="*/ 9986 h 10042"/>
              <a:gd name="connsiteX2" fmla="*/ 519 w 10113"/>
              <a:gd name="connsiteY2" fmla="*/ 9050 h 10042"/>
              <a:gd name="connsiteX3" fmla="*/ 1068 w 10113"/>
              <a:gd name="connsiteY3" fmla="*/ 7981 h 10042"/>
              <a:gd name="connsiteX4" fmla="*/ 1270 w 10113"/>
              <a:gd name="connsiteY4" fmla="*/ 9435 h 10042"/>
              <a:gd name="connsiteX5" fmla="*/ 1596 w 10113"/>
              <a:gd name="connsiteY5" fmla="*/ 9675 h 10042"/>
              <a:gd name="connsiteX6" fmla="*/ 1940 w 10113"/>
              <a:gd name="connsiteY6" fmla="*/ 7933 h 10042"/>
              <a:gd name="connsiteX7" fmla="*/ 2287 w 10113"/>
              <a:gd name="connsiteY7" fmla="*/ 5711 h 10042"/>
              <a:gd name="connsiteX8" fmla="*/ 2734 w 10113"/>
              <a:gd name="connsiteY8" fmla="*/ 9098 h 10042"/>
              <a:gd name="connsiteX9" fmla="*/ 4177 w 10113"/>
              <a:gd name="connsiteY9" fmla="*/ 9871 h 10042"/>
              <a:gd name="connsiteX10" fmla="*/ 5701 w 10113"/>
              <a:gd name="connsiteY10" fmla="*/ 8322 h 10042"/>
              <a:gd name="connsiteX11" fmla="*/ 6837 w 10113"/>
              <a:gd name="connsiteY11" fmla="*/ 6212 h 10042"/>
              <a:gd name="connsiteX12" fmla="*/ 7370 w 10113"/>
              <a:gd name="connsiteY12" fmla="*/ 3292 h 10042"/>
              <a:gd name="connsiteX13" fmla="*/ 7755 w 10113"/>
              <a:gd name="connsiteY13" fmla="*/ 4838 h 10042"/>
              <a:gd name="connsiteX14" fmla="*/ 8283 w 10113"/>
              <a:gd name="connsiteY14" fmla="*/ 2368 h 10042"/>
              <a:gd name="connsiteX15" fmla="*/ 8951 w 10113"/>
              <a:gd name="connsiteY15" fmla="*/ 3018 h 10042"/>
              <a:gd name="connsiteX16" fmla="*/ 10113 w 10113"/>
              <a:gd name="connsiteY16" fmla="*/ 0 h 10042"/>
              <a:gd name="connsiteX0" fmla="*/ 11 w 10011"/>
              <a:gd name="connsiteY0" fmla="*/ 9389 h 10042"/>
              <a:gd name="connsiteX1" fmla="*/ 68 w 10011"/>
              <a:gd name="connsiteY1" fmla="*/ 9986 h 10042"/>
              <a:gd name="connsiteX2" fmla="*/ 417 w 10011"/>
              <a:gd name="connsiteY2" fmla="*/ 9050 h 10042"/>
              <a:gd name="connsiteX3" fmla="*/ 966 w 10011"/>
              <a:gd name="connsiteY3" fmla="*/ 7981 h 10042"/>
              <a:gd name="connsiteX4" fmla="*/ 1168 w 10011"/>
              <a:gd name="connsiteY4" fmla="*/ 9435 h 10042"/>
              <a:gd name="connsiteX5" fmla="*/ 1494 w 10011"/>
              <a:gd name="connsiteY5" fmla="*/ 9675 h 10042"/>
              <a:gd name="connsiteX6" fmla="*/ 1838 w 10011"/>
              <a:gd name="connsiteY6" fmla="*/ 7933 h 10042"/>
              <a:gd name="connsiteX7" fmla="*/ 2185 w 10011"/>
              <a:gd name="connsiteY7" fmla="*/ 5711 h 10042"/>
              <a:gd name="connsiteX8" fmla="*/ 2632 w 10011"/>
              <a:gd name="connsiteY8" fmla="*/ 9098 h 10042"/>
              <a:gd name="connsiteX9" fmla="*/ 4075 w 10011"/>
              <a:gd name="connsiteY9" fmla="*/ 9871 h 10042"/>
              <a:gd name="connsiteX10" fmla="*/ 5599 w 10011"/>
              <a:gd name="connsiteY10" fmla="*/ 8322 h 10042"/>
              <a:gd name="connsiteX11" fmla="*/ 6735 w 10011"/>
              <a:gd name="connsiteY11" fmla="*/ 6212 h 10042"/>
              <a:gd name="connsiteX12" fmla="*/ 7268 w 10011"/>
              <a:gd name="connsiteY12" fmla="*/ 3292 h 10042"/>
              <a:gd name="connsiteX13" fmla="*/ 7653 w 10011"/>
              <a:gd name="connsiteY13" fmla="*/ 4838 h 10042"/>
              <a:gd name="connsiteX14" fmla="*/ 8181 w 10011"/>
              <a:gd name="connsiteY14" fmla="*/ 2368 h 10042"/>
              <a:gd name="connsiteX15" fmla="*/ 8849 w 10011"/>
              <a:gd name="connsiteY15" fmla="*/ 3018 h 10042"/>
              <a:gd name="connsiteX16" fmla="*/ 10011 w 10011"/>
              <a:gd name="connsiteY16" fmla="*/ 0 h 10042"/>
              <a:gd name="connsiteX0" fmla="*/ 24 w 10024"/>
              <a:gd name="connsiteY0" fmla="*/ 9389 h 10035"/>
              <a:gd name="connsiteX1" fmla="*/ 81 w 10024"/>
              <a:gd name="connsiteY1" fmla="*/ 9986 h 10035"/>
              <a:gd name="connsiteX2" fmla="*/ 511 w 10024"/>
              <a:gd name="connsiteY2" fmla="*/ 9098 h 10035"/>
              <a:gd name="connsiteX3" fmla="*/ 979 w 10024"/>
              <a:gd name="connsiteY3" fmla="*/ 7981 h 10035"/>
              <a:gd name="connsiteX4" fmla="*/ 1181 w 10024"/>
              <a:gd name="connsiteY4" fmla="*/ 9435 h 10035"/>
              <a:gd name="connsiteX5" fmla="*/ 1507 w 10024"/>
              <a:gd name="connsiteY5" fmla="*/ 9675 h 10035"/>
              <a:gd name="connsiteX6" fmla="*/ 1851 w 10024"/>
              <a:gd name="connsiteY6" fmla="*/ 7933 h 10035"/>
              <a:gd name="connsiteX7" fmla="*/ 2198 w 10024"/>
              <a:gd name="connsiteY7" fmla="*/ 5711 h 10035"/>
              <a:gd name="connsiteX8" fmla="*/ 2645 w 10024"/>
              <a:gd name="connsiteY8" fmla="*/ 9098 h 10035"/>
              <a:gd name="connsiteX9" fmla="*/ 4088 w 10024"/>
              <a:gd name="connsiteY9" fmla="*/ 9871 h 10035"/>
              <a:gd name="connsiteX10" fmla="*/ 5612 w 10024"/>
              <a:gd name="connsiteY10" fmla="*/ 8322 h 10035"/>
              <a:gd name="connsiteX11" fmla="*/ 6748 w 10024"/>
              <a:gd name="connsiteY11" fmla="*/ 6212 h 10035"/>
              <a:gd name="connsiteX12" fmla="*/ 7281 w 10024"/>
              <a:gd name="connsiteY12" fmla="*/ 3292 h 10035"/>
              <a:gd name="connsiteX13" fmla="*/ 7666 w 10024"/>
              <a:gd name="connsiteY13" fmla="*/ 4838 h 10035"/>
              <a:gd name="connsiteX14" fmla="*/ 8194 w 10024"/>
              <a:gd name="connsiteY14" fmla="*/ 2368 h 10035"/>
              <a:gd name="connsiteX15" fmla="*/ 8862 w 10024"/>
              <a:gd name="connsiteY15" fmla="*/ 3018 h 10035"/>
              <a:gd name="connsiteX16" fmla="*/ 10024 w 10024"/>
              <a:gd name="connsiteY16" fmla="*/ 0 h 10035"/>
              <a:gd name="connsiteX0" fmla="*/ 24 w 10024"/>
              <a:gd name="connsiteY0" fmla="*/ 9389 h 10035"/>
              <a:gd name="connsiteX1" fmla="*/ 81 w 10024"/>
              <a:gd name="connsiteY1" fmla="*/ 9986 h 10035"/>
              <a:gd name="connsiteX2" fmla="*/ 511 w 10024"/>
              <a:gd name="connsiteY2" fmla="*/ 9098 h 10035"/>
              <a:gd name="connsiteX3" fmla="*/ 898 w 10024"/>
              <a:gd name="connsiteY3" fmla="*/ 7981 h 10035"/>
              <a:gd name="connsiteX4" fmla="*/ 1181 w 10024"/>
              <a:gd name="connsiteY4" fmla="*/ 9435 h 10035"/>
              <a:gd name="connsiteX5" fmla="*/ 1507 w 10024"/>
              <a:gd name="connsiteY5" fmla="*/ 9675 h 10035"/>
              <a:gd name="connsiteX6" fmla="*/ 1851 w 10024"/>
              <a:gd name="connsiteY6" fmla="*/ 7933 h 10035"/>
              <a:gd name="connsiteX7" fmla="*/ 2198 w 10024"/>
              <a:gd name="connsiteY7" fmla="*/ 5711 h 10035"/>
              <a:gd name="connsiteX8" fmla="*/ 2645 w 10024"/>
              <a:gd name="connsiteY8" fmla="*/ 9098 h 10035"/>
              <a:gd name="connsiteX9" fmla="*/ 4088 w 10024"/>
              <a:gd name="connsiteY9" fmla="*/ 9871 h 10035"/>
              <a:gd name="connsiteX10" fmla="*/ 5612 w 10024"/>
              <a:gd name="connsiteY10" fmla="*/ 8322 h 10035"/>
              <a:gd name="connsiteX11" fmla="*/ 6748 w 10024"/>
              <a:gd name="connsiteY11" fmla="*/ 6212 h 10035"/>
              <a:gd name="connsiteX12" fmla="*/ 7281 w 10024"/>
              <a:gd name="connsiteY12" fmla="*/ 3292 h 10035"/>
              <a:gd name="connsiteX13" fmla="*/ 7666 w 10024"/>
              <a:gd name="connsiteY13" fmla="*/ 4838 h 10035"/>
              <a:gd name="connsiteX14" fmla="*/ 8194 w 10024"/>
              <a:gd name="connsiteY14" fmla="*/ 2368 h 10035"/>
              <a:gd name="connsiteX15" fmla="*/ 8862 w 10024"/>
              <a:gd name="connsiteY15" fmla="*/ 3018 h 10035"/>
              <a:gd name="connsiteX16" fmla="*/ 10024 w 10024"/>
              <a:gd name="connsiteY16" fmla="*/ 0 h 1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24" h="10035">
                <a:moveTo>
                  <a:pt x="24" y="9389"/>
                </a:moveTo>
                <a:cubicBezTo>
                  <a:pt x="27" y="9384"/>
                  <a:pt x="0" y="10035"/>
                  <a:pt x="81" y="9986"/>
                </a:cubicBezTo>
                <a:cubicBezTo>
                  <a:pt x="162" y="9938"/>
                  <a:pt x="354" y="9327"/>
                  <a:pt x="511" y="9098"/>
                </a:cubicBezTo>
                <a:cubicBezTo>
                  <a:pt x="615" y="8855"/>
                  <a:pt x="786" y="7925"/>
                  <a:pt x="898" y="7981"/>
                </a:cubicBezTo>
                <a:cubicBezTo>
                  <a:pt x="1010" y="8037"/>
                  <a:pt x="1038" y="9145"/>
                  <a:pt x="1181" y="9435"/>
                </a:cubicBezTo>
                <a:cubicBezTo>
                  <a:pt x="1323" y="9727"/>
                  <a:pt x="1395" y="9925"/>
                  <a:pt x="1507" y="9675"/>
                </a:cubicBezTo>
                <a:cubicBezTo>
                  <a:pt x="1619" y="9425"/>
                  <a:pt x="1740" y="8701"/>
                  <a:pt x="1851" y="7933"/>
                </a:cubicBezTo>
                <a:cubicBezTo>
                  <a:pt x="1963" y="7166"/>
                  <a:pt x="2065" y="5514"/>
                  <a:pt x="2198" y="5711"/>
                </a:cubicBezTo>
                <a:cubicBezTo>
                  <a:pt x="2332" y="5906"/>
                  <a:pt x="2330" y="8404"/>
                  <a:pt x="2645" y="9098"/>
                </a:cubicBezTo>
                <a:cubicBezTo>
                  <a:pt x="2960" y="9791"/>
                  <a:pt x="3594" y="10000"/>
                  <a:pt x="4088" y="9871"/>
                </a:cubicBezTo>
                <a:cubicBezTo>
                  <a:pt x="4582" y="9741"/>
                  <a:pt x="5169" y="8932"/>
                  <a:pt x="5612" y="8322"/>
                </a:cubicBezTo>
                <a:cubicBezTo>
                  <a:pt x="6055" y="7712"/>
                  <a:pt x="6470" y="7050"/>
                  <a:pt x="6748" y="6212"/>
                </a:cubicBezTo>
                <a:cubicBezTo>
                  <a:pt x="7026" y="5374"/>
                  <a:pt x="7128" y="3521"/>
                  <a:pt x="7281" y="3292"/>
                </a:cubicBezTo>
                <a:cubicBezTo>
                  <a:pt x="7434" y="3063"/>
                  <a:pt x="7514" y="4992"/>
                  <a:pt x="7666" y="4838"/>
                </a:cubicBezTo>
                <a:cubicBezTo>
                  <a:pt x="7818" y="4684"/>
                  <a:pt x="7995" y="2671"/>
                  <a:pt x="8194" y="2368"/>
                </a:cubicBezTo>
                <a:cubicBezTo>
                  <a:pt x="8393" y="2065"/>
                  <a:pt x="8557" y="3413"/>
                  <a:pt x="8862" y="3018"/>
                </a:cubicBezTo>
                <a:cubicBezTo>
                  <a:pt x="9167" y="2623"/>
                  <a:pt x="9810" y="447"/>
                  <a:pt x="10024" y="0"/>
                </a:cubicBezTo>
              </a:path>
            </a:pathLst>
          </a:custGeom>
          <a:ln>
            <a:headEnd/>
            <a:tailEnd/>
          </a:ln>
        </p:spPr>
        <p:style>
          <a:lnRef idx="2">
            <a:schemeClr val="accent1"/>
          </a:lnRef>
          <a:fillRef idx="0">
            <a:schemeClr val="accent1"/>
          </a:fillRef>
          <a:effectRef idx="1">
            <a:schemeClr val="accent1"/>
          </a:effectRef>
          <a:fontRef idx="minor">
            <a:schemeClr val="tx1"/>
          </a:fontRef>
        </p:style>
        <p:txBody>
          <a:bodyPr/>
          <a:lstStyle/>
          <a:p>
            <a:pPr>
              <a:defRPr/>
            </a:pPr>
            <a:endParaRPr lang="en-US" dirty="0">
              <a:solidFill>
                <a:schemeClr val="bg1"/>
              </a:solidFill>
              <a:latin typeface="Arial" pitchFamily="34" charset="0"/>
            </a:endParaRPr>
          </a:p>
        </p:txBody>
      </p:sp>
      <p:sp>
        <p:nvSpPr>
          <p:cNvPr id="6148" name="Rectangle 19"/>
          <p:cNvSpPr>
            <a:spLocks noChangeArrowheads="1"/>
          </p:cNvSpPr>
          <p:nvPr/>
        </p:nvSpPr>
        <p:spPr bwMode="auto">
          <a:xfrm>
            <a:off x="2901950" y="5114926"/>
            <a:ext cx="7131050" cy="461963"/>
          </a:xfrm>
          <a:prstGeom prst="rect">
            <a:avLst/>
          </a:prstGeom>
          <a:solidFill>
            <a:schemeClr val="tx2">
              <a:lumMod val="75000"/>
            </a:schemeClr>
          </a:solidFill>
          <a:ln w="9525">
            <a:solidFill>
              <a:schemeClr val="tx1"/>
            </a:solidFill>
            <a:miter lim="800000"/>
            <a:headEnd/>
            <a:tailEnd/>
          </a:ln>
        </p:spPr>
        <p:txBody>
          <a:bodyPr wrap="none" anchor="ctr"/>
          <a:lstStyle/>
          <a:p>
            <a:pPr>
              <a:defRPr/>
            </a:pPr>
            <a:endParaRPr lang="en-US" dirty="0">
              <a:solidFill>
                <a:schemeClr val="bg1"/>
              </a:solidFill>
              <a:latin typeface="Calibri"/>
            </a:endParaRPr>
          </a:p>
        </p:txBody>
      </p:sp>
      <p:sp>
        <p:nvSpPr>
          <p:cNvPr id="6149" name="Rectangle 20"/>
          <p:cNvSpPr>
            <a:spLocks noChangeArrowheads="1"/>
          </p:cNvSpPr>
          <p:nvPr/>
        </p:nvSpPr>
        <p:spPr bwMode="auto">
          <a:xfrm>
            <a:off x="2930526" y="4175126"/>
            <a:ext cx="7127875" cy="460375"/>
          </a:xfrm>
          <a:prstGeom prst="rect">
            <a:avLst/>
          </a:prstGeom>
          <a:solidFill>
            <a:schemeClr val="bg1">
              <a:lumMod val="85000"/>
            </a:schemeClr>
          </a:solidFill>
          <a:ln w="9525">
            <a:solidFill>
              <a:schemeClr val="tx1"/>
            </a:solidFill>
            <a:miter lim="800000"/>
            <a:headEnd/>
            <a:tailEnd/>
          </a:ln>
        </p:spPr>
        <p:txBody>
          <a:bodyPr wrap="none" anchor="ctr"/>
          <a:lstStyle/>
          <a:p>
            <a:pPr>
              <a:defRPr/>
            </a:pPr>
            <a:endParaRPr lang="en-US" dirty="0">
              <a:solidFill>
                <a:schemeClr val="bg1"/>
              </a:solidFill>
              <a:latin typeface="Calibri"/>
            </a:endParaRPr>
          </a:p>
        </p:txBody>
      </p:sp>
      <p:sp>
        <p:nvSpPr>
          <p:cNvPr id="6150" name="Rectangle 21"/>
          <p:cNvSpPr>
            <a:spLocks noChangeArrowheads="1"/>
          </p:cNvSpPr>
          <p:nvPr/>
        </p:nvSpPr>
        <p:spPr bwMode="auto">
          <a:xfrm>
            <a:off x="2901951" y="4652963"/>
            <a:ext cx="7129463" cy="461962"/>
          </a:xfrm>
          <a:prstGeom prst="rect">
            <a:avLst/>
          </a:prstGeom>
          <a:solidFill>
            <a:schemeClr val="tx2">
              <a:lumMod val="40000"/>
              <a:lumOff val="60000"/>
            </a:schemeClr>
          </a:solidFill>
          <a:ln w="12700">
            <a:solidFill>
              <a:schemeClr val="tx1"/>
            </a:solidFill>
            <a:miter lim="800000"/>
            <a:headEnd/>
            <a:tailEnd/>
          </a:ln>
        </p:spPr>
        <p:txBody>
          <a:bodyPr wrap="none" anchor="ctr"/>
          <a:lstStyle/>
          <a:p>
            <a:pPr>
              <a:defRPr/>
            </a:pPr>
            <a:endParaRPr lang="en-US" dirty="0">
              <a:solidFill>
                <a:schemeClr val="bg1"/>
              </a:solidFill>
              <a:latin typeface="Calibri"/>
            </a:endParaRPr>
          </a:p>
        </p:txBody>
      </p:sp>
      <p:sp>
        <p:nvSpPr>
          <p:cNvPr id="140295" name="Line 22"/>
          <p:cNvSpPr>
            <a:spLocks noChangeShapeType="1"/>
          </p:cNvSpPr>
          <p:nvPr/>
        </p:nvSpPr>
        <p:spPr bwMode="auto">
          <a:xfrm flipH="1">
            <a:off x="2882900" y="5591175"/>
            <a:ext cx="7151688" cy="158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0296" name="Line 3"/>
          <p:cNvSpPr>
            <a:spLocks noChangeShapeType="1"/>
          </p:cNvSpPr>
          <p:nvPr/>
        </p:nvSpPr>
        <p:spPr bwMode="auto">
          <a:xfrm>
            <a:off x="2882900" y="936625"/>
            <a:ext cx="0" cy="4622800"/>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0297" name="Text Box 4"/>
          <p:cNvSpPr txBox="1">
            <a:spLocks noChangeArrowheads="1"/>
          </p:cNvSpPr>
          <p:nvPr/>
        </p:nvSpPr>
        <p:spPr bwMode="auto">
          <a:xfrm>
            <a:off x="1790700" y="2419351"/>
            <a:ext cx="9096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a:solidFill>
                  <a:schemeClr val="bg1"/>
                </a:solidFill>
                <a:latin typeface="Times New Roman" panose="02020603050405020304" pitchFamily="18" charset="0"/>
                <a:cs typeface="Times New Roman" panose="02020603050405020304" pitchFamily="18" charset="0"/>
              </a:rPr>
              <a:t>Tumor </a:t>
            </a:r>
            <a:br>
              <a:rPr lang="en-US" altLang="en-US" sz="1800" b="1">
                <a:solidFill>
                  <a:schemeClr val="bg1"/>
                </a:solidFill>
                <a:latin typeface="Times New Roman" panose="02020603050405020304" pitchFamily="18" charset="0"/>
                <a:cs typeface="Times New Roman" panose="02020603050405020304" pitchFamily="18" charset="0"/>
              </a:rPr>
            </a:br>
            <a:r>
              <a:rPr lang="en-US" altLang="en-US" sz="1800" b="1">
                <a:solidFill>
                  <a:schemeClr val="bg1"/>
                </a:solidFill>
                <a:latin typeface="Times New Roman" panose="02020603050405020304" pitchFamily="18" charset="0"/>
                <a:cs typeface="Times New Roman" panose="02020603050405020304" pitchFamily="18" charset="0"/>
              </a:rPr>
              <a:t>volume</a:t>
            </a:r>
          </a:p>
        </p:txBody>
      </p:sp>
      <p:sp>
        <p:nvSpPr>
          <p:cNvPr id="140298" name="Text Box 5"/>
          <p:cNvSpPr txBox="1">
            <a:spLocks noChangeArrowheads="1"/>
          </p:cNvSpPr>
          <p:nvPr/>
        </p:nvSpPr>
        <p:spPr bwMode="auto">
          <a:xfrm>
            <a:off x="5743575" y="5784850"/>
            <a:ext cx="693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a:solidFill>
                  <a:schemeClr val="bg1"/>
                </a:solidFill>
                <a:latin typeface="Times New Roman" panose="02020603050405020304" pitchFamily="18" charset="0"/>
                <a:cs typeface="Times New Roman" panose="02020603050405020304" pitchFamily="18" charset="0"/>
              </a:rPr>
              <a:t>Time</a:t>
            </a:r>
          </a:p>
        </p:txBody>
      </p:sp>
      <p:sp>
        <p:nvSpPr>
          <p:cNvPr id="140299" name="Text Box 6"/>
          <p:cNvSpPr txBox="1">
            <a:spLocks noChangeArrowheads="1"/>
          </p:cNvSpPr>
          <p:nvPr/>
        </p:nvSpPr>
        <p:spPr bwMode="auto">
          <a:xfrm>
            <a:off x="3790951" y="1619250"/>
            <a:ext cx="1235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a:solidFill>
                  <a:schemeClr val="bg1"/>
                </a:solidFill>
                <a:latin typeface="Times New Roman" panose="02020603050405020304" pitchFamily="18" charset="0"/>
                <a:cs typeface="Times New Roman" panose="02020603050405020304" pitchFamily="18" charset="0"/>
              </a:rPr>
              <a:t>Castration</a:t>
            </a:r>
          </a:p>
        </p:txBody>
      </p:sp>
      <p:sp>
        <p:nvSpPr>
          <p:cNvPr id="140300" name="Line 8"/>
          <p:cNvSpPr>
            <a:spLocks noChangeShapeType="1"/>
          </p:cNvSpPr>
          <p:nvPr/>
        </p:nvSpPr>
        <p:spPr bwMode="auto">
          <a:xfrm>
            <a:off x="4413250" y="1978026"/>
            <a:ext cx="0" cy="474663"/>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0301" name="Text Box 10"/>
          <p:cNvSpPr txBox="1">
            <a:spLocks noChangeArrowheads="1"/>
          </p:cNvSpPr>
          <p:nvPr/>
        </p:nvSpPr>
        <p:spPr bwMode="auto">
          <a:xfrm>
            <a:off x="9385300" y="598488"/>
            <a:ext cx="91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1800" b="1">
                <a:solidFill>
                  <a:schemeClr val="bg1"/>
                </a:solidFill>
                <a:latin typeface="Times New Roman" panose="02020603050405020304" pitchFamily="18" charset="0"/>
                <a:cs typeface="Times New Roman" panose="02020603050405020304" pitchFamily="18" charset="0"/>
              </a:rPr>
              <a:t>Death</a:t>
            </a:r>
          </a:p>
        </p:txBody>
      </p:sp>
      <p:grpSp>
        <p:nvGrpSpPr>
          <p:cNvPr id="140302" name="Group 11"/>
          <p:cNvGrpSpPr>
            <a:grpSpLocks/>
          </p:cNvGrpSpPr>
          <p:nvPr/>
        </p:nvGrpSpPr>
        <p:grpSpPr bwMode="auto">
          <a:xfrm>
            <a:off x="3722688" y="3670301"/>
            <a:ext cx="165100" cy="277813"/>
            <a:chOff x="1868" y="3372"/>
            <a:chExt cx="104" cy="175"/>
          </a:xfrm>
        </p:grpSpPr>
        <p:sp>
          <p:nvSpPr>
            <p:cNvPr id="140329" name="Line 12"/>
            <p:cNvSpPr>
              <a:spLocks noChangeShapeType="1"/>
            </p:cNvSpPr>
            <p:nvPr/>
          </p:nvSpPr>
          <p:spPr bwMode="auto">
            <a:xfrm flipV="1">
              <a:off x="1868" y="3372"/>
              <a:ext cx="64" cy="16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0330" name="Line 13"/>
            <p:cNvSpPr>
              <a:spLocks noChangeShapeType="1"/>
            </p:cNvSpPr>
            <p:nvPr/>
          </p:nvSpPr>
          <p:spPr bwMode="auto">
            <a:xfrm flipV="1">
              <a:off x="1908" y="3384"/>
              <a:ext cx="64" cy="16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grpSp>
      <p:grpSp>
        <p:nvGrpSpPr>
          <p:cNvPr id="140303" name="Group 14"/>
          <p:cNvGrpSpPr>
            <a:grpSpLocks/>
          </p:cNvGrpSpPr>
          <p:nvPr/>
        </p:nvGrpSpPr>
        <p:grpSpPr bwMode="auto">
          <a:xfrm>
            <a:off x="5175250" y="3751263"/>
            <a:ext cx="165100" cy="277812"/>
            <a:chOff x="1868" y="3372"/>
            <a:chExt cx="104" cy="175"/>
          </a:xfrm>
        </p:grpSpPr>
        <p:sp>
          <p:nvSpPr>
            <p:cNvPr id="140327" name="Line 15"/>
            <p:cNvSpPr>
              <a:spLocks noChangeShapeType="1"/>
            </p:cNvSpPr>
            <p:nvPr/>
          </p:nvSpPr>
          <p:spPr bwMode="auto">
            <a:xfrm flipV="1">
              <a:off x="1868" y="3372"/>
              <a:ext cx="64" cy="16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0328" name="Line 16"/>
            <p:cNvSpPr>
              <a:spLocks noChangeShapeType="1"/>
            </p:cNvSpPr>
            <p:nvPr/>
          </p:nvSpPr>
          <p:spPr bwMode="auto">
            <a:xfrm flipV="1">
              <a:off x="1908" y="3384"/>
              <a:ext cx="64" cy="16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grpSp>
      <p:sp>
        <p:nvSpPr>
          <p:cNvPr id="140304" name="Text Box 17"/>
          <p:cNvSpPr txBox="1">
            <a:spLocks noChangeArrowheads="1"/>
          </p:cNvSpPr>
          <p:nvPr/>
        </p:nvSpPr>
        <p:spPr bwMode="auto">
          <a:xfrm>
            <a:off x="2933700" y="1957389"/>
            <a:ext cx="1030288"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a:solidFill>
                  <a:schemeClr val="bg1"/>
                </a:solidFill>
                <a:latin typeface="Times New Roman" panose="02020603050405020304" pitchFamily="18" charset="0"/>
                <a:cs typeface="Times New Roman" panose="02020603050405020304" pitchFamily="18" charset="0"/>
              </a:rPr>
              <a:t>Local</a:t>
            </a:r>
            <a:br>
              <a:rPr lang="en-US" altLang="en-US" sz="1800" b="1">
                <a:solidFill>
                  <a:schemeClr val="bg1"/>
                </a:solidFill>
                <a:latin typeface="Times New Roman" panose="02020603050405020304" pitchFamily="18" charset="0"/>
                <a:cs typeface="Times New Roman" panose="02020603050405020304" pitchFamily="18" charset="0"/>
              </a:rPr>
            </a:br>
            <a:r>
              <a:rPr lang="en-US" altLang="en-US" sz="1800" b="1">
                <a:solidFill>
                  <a:schemeClr val="bg1"/>
                </a:solidFill>
                <a:latin typeface="Times New Roman" panose="02020603050405020304" pitchFamily="18" charset="0"/>
                <a:cs typeface="Times New Roman" panose="02020603050405020304" pitchFamily="18" charset="0"/>
              </a:rPr>
              <a:t>Therapy</a:t>
            </a:r>
          </a:p>
        </p:txBody>
      </p:sp>
      <p:sp>
        <p:nvSpPr>
          <p:cNvPr id="140305" name="Text Box 23"/>
          <p:cNvSpPr txBox="1">
            <a:spLocks noChangeArrowheads="1"/>
          </p:cNvSpPr>
          <p:nvPr/>
        </p:nvSpPr>
        <p:spPr bwMode="auto">
          <a:xfrm>
            <a:off x="6396039" y="4643439"/>
            <a:ext cx="2962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1800" b="1">
                <a:solidFill>
                  <a:schemeClr val="bg1"/>
                </a:solidFill>
                <a:latin typeface="Times New Roman" panose="02020603050405020304" pitchFamily="18" charset="0"/>
                <a:cs typeface="Times New Roman" panose="02020603050405020304" pitchFamily="18" charset="0"/>
              </a:rPr>
              <a:t>Metastatic</a:t>
            </a:r>
          </a:p>
        </p:txBody>
      </p:sp>
      <p:sp>
        <p:nvSpPr>
          <p:cNvPr id="140306" name="Text Box 25"/>
          <p:cNvSpPr txBox="1">
            <a:spLocks noChangeArrowheads="1"/>
          </p:cNvSpPr>
          <p:nvPr/>
        </p:nvSpPr>
        <p:spPr bwMode="auto">
          <a:xfrm>
            <a:off x="2936876" y="4246563"/>
            <a:ext cx="8366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1200" b="1">
                <a:solidFill>
                  <a:schemeClr val="bg1"/>
                </a:solidFill>
                <a:latin typeface="Times New Roman" panose="02020603050405020304" pitchFamily="18" charset="0"/>
                <a:cs typeface="Times New Roman" panose="02020603050405020304" pitchFamily="18" charset="0"/>
              </a:rPr>
              <a:t>Localized</a:t>
            </a:r>
          </a:p>
        </p:txBody>
      </p:sp>
      <p:sp>
        <p:nvSpPr>
          <p:cNvPr id="140307" name="Text Box 26"/>
          <p:cNvSpPr txBox="1">
            <a:spLocks noChangeArrowheads="1"/>
          </p:cNvSpPr>
          <p:nvPr/>
        </p:nvSpPr>
        <p:spPr bwMode="auto">
          <a:xfrm>
            <a:off x="6388101" y="5095875"/>
            <a:ext cx="2970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50000"/>
              </a:spcBef>
              <a:buFontTx/>
              <a:buNone/>
            </a:pPr>
            <a:r>
              <a:rPr lang="en-US" altLang="en-US" sz="1800" b="1">
                <a:solidFill>
                  <a:schemeClr val="bg1"/>
                </a:solidFill>
                <a:latin typeface="Times New Roman" panose="02020603050405020304" pitchFamily="18" charset="0"/>
                <a:cs typeface="Times New Roman" panose="02020603050405020304" pitchFamily="18" charset="0"/>
              </a:rPr>
              <a:t>Castration Resistant</a:t>
            </a:r>
          </a:p>
        </p:txBody>
      </p:sp>
      <p:sp>
        <p:nvSpPr>
          <p:cNvPr id="140308" name="Text Box 27"/>
          <p:cNvSpPr txBox="1">
            <a:spLocks noChangeArrowheads="1"/>
          </p:cNvSpPr>
          <p:nvPr/>
        </p:nvSpPr>
        <p:spPr bwMode="auto">
          <a:xfrm>
            <a:off x="2908301" y="4643439"/>
            <a:ext cx="3459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1800" b="1">
                <a:solidFill>
                  <a:schemeClr val="bg1"/>
                </a:solidFill>
                <a:latin typeface="Times New Roman" panose="02020603050405020304" pitchFamily="18" charset="0"/>
                <a:cs typeface="Times New Roman" panose="02020603050405020304" pitchFamily="18" charset="0"/>
              </a:rPr>
              <a:t>Non-Metastatic</a:t>
            </a:r>
          </a:p>
        </p:txBody>
      </p:sp>
      <p:sp>
        <p:nvSpPr>
          <p:cNvPr id="140309" name="Line 30"/>
          <p:cNvSpPr>
            <a:spLocks noChangeShapeType="1"/>
          </p:cNvSpPr>
          <p:nvPr/>
        </p:nvSpPr>
        <p:spPr bwMode="auto">
          <a:xfrm>
            <a:off x="6170614" y="4665663"/>
            <a:ext cx="1587" cy="46196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0310" name="Line 31"/>
          <p:cNvSpPr>
            <a:spLocks noChangeShapeType="1"/>
          </p:cNvSpPr>
          <p:nvPr/>
        </p:nvSpPr>
        <p:spPr bwMode="auto">
          <a:xfrm>
            <a:off x="3803650" y="4202114"/>
            <a:ext cx="1588" cy="4603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0311" name="Line 30"/>
          <p:cNvSpPr>
            <a:spLocks noChangeShapeType="1"/>
          </p:cNvSpPr>
          <p:nvPr/>
        </p:nvSpPr>
        <p:spPr bwMode="auto">
          <a:xfrm>
            <a:off x="6169025" y="5116514"/>
            <a:ext cx="1588" cy="460375"/>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0312" name="Text Box 26"/>
          <p:cNvSpPr txBox="1">
            <a:spLocks noChangeArrowheads="1"/>
          </p:cNvSpPr>
          <p:nvPr/>
        </p:nvSpPr>
        <p:spPr bwMode="auto">
          <a:xfrm>
            <a:off x="2730501" y="5092700"/>
            <a:ext cx="2436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50000"/>
              </a:spcBef>
              <a:buFontTx/>
              <a:buNone/>
            </a:pPr>
            <a:r>
              <a:rPr lang="en-US" altLang="en-US" sz="1800" b="1">
                <a:solidFill>
                  <a:schemeClr val="bg1"/>
                </a:solidFill>
                <a:latin typeface="Times New Roman" panose="02020603050405020304" pitchFamily="18" charset="0"/>
                <a:cs typeface="Times New Roman" panose="02020603050405020304" pitchFamily="18" charset="0"/>
              </a:rPr>
              <a:t>Castration Sensitive</a:t>
            </a:r>
          </a:p>
        </p:txBody>
      </p:sp>
      <p:cxnSp>
        <p:nvCxnSpPr>
          <p:cNvPr id="43" name="Straight Arrow Connector 42"/>
          <p:cNvCxnSpPr/>
          <p:nvPr/>
        </p:nvCxnSpPr>
        <p:spPr>
          <a:xfrm>
            <a:off x="6454775" y="5999164"/>
            <a:ext cx="838200"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0314" name="TextBox 35"/>
          <p:cNvSpPr txBox="1">
            <a:spLocks noChangeArrowheads="1"/>
          </p:cNvSpPr>
          <p:nvPr/>
        </p:nvSpPr>
        <p:spPr bwMode="auto">
          <a:xfrm>
            <a:off x="4970463" y="2830514"/>
            <a:ext cx="1524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chemeClr val="bg1"/>
                </a:solidFill>
                <a:latin typeface="Times New Roman" panose="02020603050405020304" pitchFamily="18" charset="0"/>
                <a:cs typeface="Times New Roman" panose="02020603050405020304" pitchFamily="18" charset="0"/>
              </a:rPr>
              <a:t>2</a:t>
            </a:r>
            <a:r>
              <a:rPr lang="en-US" altLang="en-US" sz="1800" b="1" baseline="30000">
                <a:solidFill>
                  <a:schemeClr val="bg1"/>
                </a:solidFill>
                <a:latin typeface="Times New Roman" panose="02020603050405020304" pitchFamily="18" charset="0"/>
                <a:cs typeface="Times New Roman" panose="02020603050405020304" pitchFamily="18" charset="0"/>
              </a:rPr>
              <a:t>nd</a:t>
            </a:r>
            <a:r>
              <a:rPr lang="en-US" altLang="en-US" sz="1800" b="1">
                <a:solidFill>
                  <a:schemeClr val="bg1"/>
                </a:solidFill>
                <a:latin typeface="Times New Roman" panose="02020603050405020304" pitchFamily="18" charset="0"/>
                <a:cs typeface="Times New Roman" panose="02020603050405020304" pitchFamily="18" charset="0"/>
              </a:rPr>
              <a:t>-line Hormonal therapy</a:t>
            </a:r>
          </a:p>
        </p:txBody>
      </p:sp>
      <p:sp>
        <p:nvSpPr>
          <p:cNvPr id="16411" name="Slide Number Placeholder 43"/>
          <p:cNvSpPr>
            <a:spLocks noGrp="1"/>
          </p:cNvSpPr>
          <p:nvPr>
            <p:ph type="sldNum" sz="quarter" idx="12"/>
          </p:nvPr>
        </p:nvSpPr>
        <p:spPr bwMode="auto">
          <a:xfrm>
            <a:off x="8077200" y="6443664"/>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F770C51-DBF4-4088-8EAB-1749FD38B3C1}" type="slidenum">
              <a:rPr lang="en-US" altLang="en-US" sz="1200">
                <a:solidFill>
                  <a:schemeClr val="bg1"/>
                </a:solidFill>
              </a:rPr>
              <a:pPr>
                <a:spcBef>
                  <a:spcPct val="0"/>
                </a:spcBef>
                <a:buFontTx/>
                <a:buNone/>
              </a:pPr>
              <a:t>3</a:t>
            </a:fld>
            <a:endParaRPr lang="en-US" altLang="en-US" sz="1200">
              <a:solidFill>
                <a:schemeClr val="bg1"/>
              </a:solidFill>
            </a:endParaRPr>
          </a:p>
        </p:txBody>
      </p:sp>
      <p:sp>
        <p:nvSpPr>
          <p:cNvPr id="140316" name="Text Box 6"/>
          <p:cNvSpPr txBox="1">
            <a:spLocks noChangeArrowheads="1"/>
          </p:cNvSpPr>
          <p:nvPr/>
        </p:nvSpPr>
        <p:spPr bwMode="auto">
          <a:xfrm>
            <a:off x="5553076" y="1633538"/>
            <a:ext cx="1235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a:solidFill>
                  <a:schemeClr val="bg1"/>
                </a:solidFill>
                <a:latin typeface="Times New Roman" panose="02020603050405020304" pitchFamily="18" charset="0"/>
                <a:cs typeface="Times New Roman" panose="02020603050405020304" pitchFamily="18" charset="0"/>
              </a:rPr>
              <a:t>Castration</a:t>
            </a:r>
          </a:p>
          <a:p>
            <a:pPr algn="ctr">
              <a:spcBef>
                <a:spcPct val="0"/>
              </a:spcBef>
              <a:buFontTx/>
              <a:buNone/>
            </a:pPr>
            <a:r>
              <a:rPr lang="en-US" altLang="en-US" sz="1800" b="1">
                <a:solidFill>
                  <a:schemeClr val="bg1"/>
                </a:solidFill>
                <a:latin typeface="Times New Roman" panose="02020603050405020304" pitchFamily="18" charset="0"/>
                <a:cs typeface="Times New Roman" panose="02020603050405020304" pitchFamily="18" charset="0"/>
              </a:rPr>
              <a:t>Resistance</a:t>
            </a:r>
          </a:p>
        </p:txBody>
      </p:sp>
      <p:sp>
        <p:nvSpPr>
          <p:cNvPr id="140317" name="Line 8"/>
          <p:cNvSpPr>
            <a:spLocks noChangeShapeType="1"/>
          </p:cNvSpPr>
          <p:nvPr/>
        </p:nvSpPr>
        <p:spPr bwMode="auto">
          <a:xfrm flipH="1">
            <a:off x="6170614" y="2214563"/>
            <a:ext cx="1587" cy="15367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0321" name="Line 31"/>
          <p:cNvSpPr>
            <a:spLocks noChangeShapeType="1"/>
          </p:cNvSpPr>
          <p:nvPr/>
        </p:nvSpPr>
        <p:spPr bwMode="auto">
          <a:xfrm>
            <a:off x="5175250" y="4179889"/>
            <a:ext cx="1588" cy="4603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0322" name="Text Box 25"/>
          <p:cNvSpPr txBox="1">
            <a:spLocks noChangeArrowheads="1"/>
          </p:cNvSpPr>
          <p:nvPr/>
        </p:nvSpPr>
        <p:spPr bwMode="auto">
          <a:xfrm>
            <a:off x="3836989" y="4173538"/>
            <a:ext cx="1330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1200" b="1">
                <a:solidFill>
                  <a:schemeClr val="bg1"/>
                </a:solidFill>
                <a:latin typeface="Times New Roman" panose="02020603050405020304" pitchFamily="18" charset="0"/>
                <a:cs typeface="Times New Roman" panose="02020603050405020304" pitchFamily="18" charset="0"/>
              </a:rPr>
              <a:t>Biochemical recurrence</a:t>
            </a:r>
          </a:p>
        </p:txBody>
      </p:sp>
      <p:sp>
        <p:nvSpPr>
          <p:cNvPr id="140323" name="Line 31"/>
          <p:cNvSpPr>
            <a:spLocks noChangeShapeType="1"/>
          </p:cNvSpPr>
          <p:nvPr/>
        </p:nvSpPr>
        <p:spPr bwMode="auto">
          <a:xfrm>
            <a:off x="6194425" y="4156076"/>
            <a:ext cx="1588" cy="4603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0324" name="Text Box 25"/>
          <p:cNvSpPr txBox="1">
            <a:spLocks noChangeArrowheads="1"/>
          </p:cNvSpPr>
          <p:nvPr/>
        </p:nvSpPr>
        <p:spPr bwMode="auto">
          <a:xfrm>
            <a:off x="5176839" y="4203701"/>
            <a:ext cx="1330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1200" b="1">
                <a:solidFill>
                  <a:schemeClr val="bg1"/>
                </a:solidFill>
                <a:latin typeface="Times New Roman" panose="02020603050405020304" pitchFamily="18" charset="0"/>
                <a:cs typeface="Times New Roman" panose="02020603050405020304" pitchFamily="18" charset="0"/>
              </a:rPr>
              <a:t>Castration Sensitive</a:t>
            </a:r>
          </a:p>
        </p:txBody>
      </p:sp>
      <p:sp>
        <p:nvSpPr>
          <p:cNvPr id="140325" name="Text Box 25"/>
          <p:cNvSpPr txBox="1">
            <a:spLocks noChangeArrowheads="1"/>
          </p:cNvSpPr>
          <p:nvPr/>
        </p:nvSpPr>
        <p:spPr bwMode="auto">
          <a:xfrm>
            <a:off x="6726238" y="4256089"/>
            <a:ext cx="2514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1200" b="1">
                <a:solidFill>
                  <a:schemeClr val="bg1"/>
                </a:solidFill>
                <a:latin typeface="Times New Roman" panose="02020603050405020304" pitchFamily="18" charset="0"/>
                <a:cs typeface="Times New Roman" panose="02020603050405020304" pitchFamily="18" charset="0"/>
              </a:rPr>
              <a:t>Castration Resistant Metastases</a:t>
            </a:r>
          </a:p>
        </p:txBody>
      </p:sp>
    </p:spTree>
    <p:custDataLst>
      <p:tags r:id="rId1"/>
    </p:custDataLst>
    <p:extLst>
      <p:ext uri="{BB962C8B-B14F-4D97-AF65-F5344CB8AC3E}">
        <p14:creationId xmlns:p14="http://schemas.microsoft.com/office/powerpoint/2010/main" val="403432712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Box 3"/>
          <p:cNvSpPr txBox="1">
            <a:spLocks noChangeArrowheads="1"/>
          </p:cNvSpPr>
          <p:nvPr/>
        </p:nvSpPr>
        <p:spPr bwMode="auto">
          <a:xfrm>
            <a:off x="2838450" y="304801"/>
            <a:ext cx="6572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solidFill>
                  <a:srgbClr val="FFFFFF"/>
                </a:solidFill>
                <a:latin typeface="Arial" panose="020B0604020202020204" pitchFamily="34" charset="0"/>
              </a:rPr>
              <a:t>66-year-old man with a serum PSA of 5.9nd/dL and Gleason 3+4 tumor within left mid peripheral zone at transrectal ultrasound guided biopsy</a:t>
            </a:r>
          </a:p>
        </p:txBody>
      </p:sp>
      <p:pic>
        <p:nvPicPr>
          <p:cNvPr id="80899" name="Picture 2"/>
          <p:cNvPicPr>
            <a:picLocks noChangeAspect="1" noChangeArrowheads="1"/>
          </p:cNvPicPr>
          <p:nvPr/>
        </p:nvPicPr>
        <p:blipFill>
          <a:blip r:embed="rId2">
            <a:extLst>
              <a:ext uri="{28A0092B-C50C-407E-A947-70E740481C1C}">
                <a14:useLocalDpi xmlns:a14="http://schemas.microsoft.com/office/drawing/2010/main" val="0"/>
              </a:ext>
            </a:extLst>
          </a:blip>
          <a:srcRect l="13467" t="31973" r="62090" b="22194"/>
          <a:stretch>
            <a:fillRect/>
          </a:stretch>
        </p:blipFill>
        <p:spPr bwMode="auto">
          <a:xfrm>
            <a:off x="2838450" y="12954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Box 14"/>
          <p:cNvSpPr txBox="1">
            <a:spLocks noChangeArrowheads="1"/>
          </p:cNvSpPr>
          <p:nvPr/>
        </p:nvSpPr>
        <p:spPr bwMode="auto">
          <a:xfrm>
            <a:off x="3124201" y="3359150"/>
            <a:ext cx="1274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a:solidFill>
                  <a:srgbClr val="FF0000"/>
                </a:solidFill>
                <a:latin typeface="Arial" panose="020B0604020202020204" pitchFamily="34" charset="0"/>
              </a:rPr>
              <a:t>T2W MRI</a:t>
            </a:r>
          </a:p>
        </p:txBody>
      </p:sp>
      <p:grpSp>
        <p:nvGrpSpPr>
          <p:cNvPr id="80901" name="Group 16"/>
          <p:cNvGrpSpPr>
            <a:grpSpLocks/>
          </p:cNvGrpSpPr>
          <p:nvPr/>
        </p:nvGrpSpPr>
        <p:grpSpPr bwMode="auto">
          <a:xfrm>
            <a:off x="5010150" y="1295401"/>
            <a:ext cx="2000250" cy="2714625"/>
            <a:chOff x="3124200" y="1295400"/>
            <a:chExt cx="2667000" cy="2715399"/>
          </a:xfrm>
        </p:grpSpPr>
        <p:pic>
          <p:nvPicPr>
            <p:cNvPr id="80912" name="Picture 2"/>
            <p:cNvPicPr>
              <a:picLocks noChangeAspect="1" noChangeArrowheads="1"/>
            </p:cNvPicPr>
            <p:nvPr/>
          </p:nvPicPr>
          <p:blipFill>
            <a:blip r:embed="rId3">
              <a:extLst>
                <a:ext uri="{28A0092B-C50C-407E-A947-70E740481C1C}">
                  <a14:useLocalDpi xmlns:a14="http://schemas.microsoft.com/office/drawing/2010/main" val="0"/>
                </a:ext>
              </a:extLst>
            </a:blip>
            <a:srcRect l="63333" t="31944" r="11667" b="20833"/>
            <a:stretch>
              <a:fillRect/>
            </a:stretch>
          </p:blipFill>
          <p:spPr bwMode="auto">
            <a:xfrm>
              <a:off x="3124200" y="1295400"/>
              <a:ext cx="2667000" cy="201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3" name="TextBox 15"/>
            <p:cNvSpPr txBox="1">
              <a:spLocks noChangeArrowheads="1"/>
            </p:cNvSpPr>
            <p:nvPr/>
          </p:nvSpPr>
          <p:spPr bwMode="auto">
            <a:xfrm>
              <a:off x="3810000" y="3364468"/>
              <a:ext cx="1447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a:solidFill>
                    <a:srgbClr val="FF0000"/>
                  </a:solidFill>
                  <a:latin typeface="Arial" panose="020B0604020202020204" pitchFamily="34" charset="0"/>
                </a:rPr>
                <a:t>ADC map</a:t>
              </a:r>
            </a:p>
          </p:txBody>
        </p:sp>
      </p:grpSp>
      <p:grpSp>
        <p:nvGrpSpPr>
          <p:cNvPr id="80902" name="Group 18"/>
          <p:cNvGrpSpPr>
            <a:grpSpLocks/>
          </p:cNvGrpSpPr>
          <p:nvPr/>
        </p:nvGrpSpPr>
        <p:grpSpPr bwMode="auto">
          <a:xfrm>
            <a:off x="7239000" y="1371601"/>
            <a:ext cx="2097088" cy="3171825"/>
            <a:chOff x="6172200" y="2438400"/>
            <a:chExt cx="2795739" cy="3172599"/>
          </a:xfrm>
        </p:grpSpPr>
        <p:pic>
          <p:nvPicPr>
            <p:cNvPr id="80910" name="Picture 3" descr="Slid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438400"/>
              <a:ext cx="2795739"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1" name="TextBox 17"/>
            <p:cNvSpPr txBox="1">
              <a:spLocks noChangeArrowheads="1"/>
            </p:cNvSpPr>
            <p:nvPr/>
          </p:nvSpPr>
          <p:spPr bwMode="auto">
            <a:xfrm>
              <a:off x="6400800" y="4964668"/>
              <a:ext cx="236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a:solidFill>
                    <a:srgbClr val="FF0000"/>
                  </a:solidFill>
                  <a:latin typeface="Arial" panose="020B0604020202020204" pitchFamily="34" charset="0"/>
                </a:rPr>
                <a:t>MR spectroscopy</a:t>
              </a:r>
            </a:p>
          </p:txBody>
        </p:sp>
      </p:grpSp>
      <p:grpSp>
        <p:nvGrpSpPr>
          <p:cNvPr id="80903" name="Group 20"/>
          <p:cNvGrpSpPr>
            <a:grpSpLocks/>
          </p:cNvGrpSpPr>
          <p:nvPr/>
        </p:nvGrpSpPr>
        <p:grpSpPr bwMode="auto">
          <a:xfrm>
            <a:off x="2781300" y="4106863"/>
            <a:ext cx="1974850" cy="2874962"/>
            <a:chOff x="304800" y="4107051"/>
            <a:chExt cx="2632075" cy="2875501"/>
          </a:xfrm>
        </p:grpSpPr>
        <p:pic>
          <p:nvPicPr>
            <p:cNvPr id="80908" name="Picture 2"/>
            <p:cNvPicPr>
              <a:picLocks noChangeAspect="1" noChangeArrowheads="1"/>
            </p:cNvPicPr>
            <p:nvPr/>
          </p:nvPicPr>
          <p:blipFill>
            <a:blip r:embed="rId5">
              <a:extLst>
                <a:ext uri="{28A0092B-C50C-407E-A947-70E740481C1C}">
                  <a14:useLocalDpi xmlns:a14="http://schemas.microsoft.com/office/drawing/2010/main" val="0"/>
                </a:ext>
              </a:extLst>
            </a:blip>
            <a:srcRect l="8765" t="21777" r="58458" b="11555"/>
            <a:stretch>
              <a:fillRect/>
            </a:stretch>
          </p:blipFill>
          <p:spPr bwMode="auto">
            <a:xfrm>
              <a:off x="304800" y="4107051"/>
              <a:ext cx="2632075" cy="2141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9" name="TextBox 19"/>
            <p:cNvSpPr txBox="1">
              <a:spLocks noChangeArrowheads="1"/>
            </p:cNvSpPr>
            <p:nvPr/>
          </p:nvSpPr>
          <p:spPr bwMode="auto">
            <a:xfrm>
              <a:off x="533400" y="6336268"/>
              <a:ext cx="2057400" cy="646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a:solidFill>
                    <a:srgbClr val="FF0000"/>
                  </a:solidFill>
                  <a:latin typeface="Arial" panose="020B0604020202020204" pitchFamily="34" charset="0"/>
                </a:rPr>
                <a:t>Raw DCE MRI</a:t>
              </a:r>
            </a:p>
          </p:txBody>
        </p:sp>
      </p:grpSp>
      <p:grpSp>
        <p:nvGrpSpPr>
          <p:cNvPr id="80904" name="Group 22"/>
          <p:cNvGrpSpPr>
            <a:grpSpLocks/>
          </p:cNvGrpSpPr>
          <p:nvPr/>
        </p:nvGrpSpPr>
        <p:grpSpPr bwMode="auto">
          <a:xfrm>
            <a:off x="4838700" y="4106863"/>
            <a:ext cx="2114550" cy="2951162"/>
            <a:chOff x="3276600" y="4030851"/>
            <a:chExt cx="2819400" cy="2951703"/>
          </a:xfrm>
        </p:grpSpPr>
        <p:pic>
          <p:nvPicPr>
            <p:cNvPr id="80906" name="Picture 4"/>
            <p:cNvPicPr>
              <a:picLocks noChangeAspect="1" noChangeArrowheads="1"/>
            </p:cNvPicPr>
            <p:nvPr/>
          </p:nvPicPr>
          <p:blipFill>
            <a:blip r:embed="rId6">
              <a:extLst>
                <a:ext uri="{28A0092B-C50C-407E-A947-70E740481C1C}">
                  <a14:useLocalDpi xmlns:a14="http://schemas.microsoft.com/office/drawing/2010/main" val="0"/>
                </a:ext>
              </a:extLst>
            </a:blip>
            <a:srcRect l="8788" t="22940" r="59988" b="13725"/>
            <a:stretch>
              <a:fillRect/>
            </a:stretch>
          </p:blipFill>
          <p:spPr bwMode="auto">
            <a:xfrm>
              <a:off x="3276600" y="4030851"/>
              <a:ext cx="262976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7" name="TextBox 21"/>
            <p:cNvSpPr txBox="1">
              <a:spLocks noChangeArrowheads="1"/>
            </p:cNvSpPr>
            <p:nvPr/>
          </p:nvSpPr>
          <p:spPr bwMode="auto">
            <a:xfrm>
              <a:off x="3276600" y="6336268"/>
              <a:ext cx="2819400" cy="64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a:solidFill>
                    <a:srgbClr val="FF0000"/>
                  </a:solidFill>
                  <a:latin typeface="Arial" panose="020B0604020202020204" pitchFamily="34" charset="0"/>
                </a:rPr>
                <a:t>Ktrans map of DCE MRI</a:t>
              </a:r>
            </a:p>
          </p:txBody>
        </p:sp>
      </p:grpSp>
      <p:sp>
        <p:nvSpPr>
          <p:cNvPr id="20" name="Content Placeholder 2"/>
          <p:cNvSpPr txBox="1">
            <a:spLocks/>
          </p:cNvSpPr>
          <p:nvPr/>
        </p:nvSpPr>
        <p:spPr bwMode="auto">
          <a:xfrm>
            <a:off x="7767638" y="5073650"/>
            <a:ext cx="2628900" cy="1524000"/>
          </a:xfrm>
          <a:prstGeom prst="rect">
            <a:avLst/>
          </a:prstGeom>
          <a:noFill/>
          <a:ln w="9525">
            <a:noFill/>
            <a:miter lim="800000"/>
            <a:headEnd/>
            <a:tailEnd/>
          </a:ln>
        </p:spPr>
        <p:txBody>
          <a:bodyPr anchor="ctr"/>
          <a:lstStyle/>
          <a:p>
            <a:pPr eaLnBrk="1" hangingPunct="1">
              <a:buFont typeface="Arial" charset="0"/>
              <a:buChar char="•"/>
              <a:defRPr/>
            </a:pPr>
            <a:r>
              <a:rPr lang="en-US" sz="1450" dirty="0">
                <a:solidFill>
                  <a:schemeClr val="bg1"/>
                </a:solidFill>
                <a:latin typeface="Arial" charset="0"/>
              </a:rPr>
              <a:t> </a:t>
            </a:r>
            <a:r>
              <a:rPr lang="en-US" sz="1450" dirty="0" err="1">
                <a:solidFill>
                  <a:schemeClr val="bg1"/>
                </a:solidFill>
                <a:latin typeface="Arial" charset="0"/>
              </a:rPr>
              <a:t>Turkbey</a:t>
            </a:r>
            <a:r>
              <a:rPr lang="en-US" sz="1450" dirty="0">
                <a:solidFill>
                  <a:schemeClr val="bg1"/>
                </a:solidFill>
                <a:latin typeface="Arial" charset="0"/>
              </a:rPr>
              <a:t> et al. Radiology </a:t>
            </a:r>
            <a:r>
              <a:rPr lang="en-US" sz="1450" dirty="0">
                <a:latin typeface="Arial" charset="0"/>
              </a:rPr>
              <a:t>2010</a:t>
            </a:r>
          </a:p>
          <a:p>
            <a:pPr eaLnBrk="1" hangingPunct="1">
              <a:buFont typeface="Arial" charset="0"/>
              <a:buChar char="•"/>
              <a:defRPr/>
            </a:pPr>
            <a:r>
              <a:rPr lang="en-US" sz="1450" dirty="0">
                <a:latin typeface="Arial" charset="0"/>
              </a:rPr>
              <a:t> </a:t>
            </a:r>
            <a:r>
              <a:rPr lang="en-US" sz="1450" dirty="0" err="1">
                <a:latin typeface="Arial" charset="0"/>
              </a:rPr>
              <a:t>Turkbey</a:t>
            </a:r>
            <a:r>
              <a:rPr lang="en-US" sz="1450" dirty="0">
                <a:latin typeface="Arial" charset="0"/>
              </a:rPr>
              <a:t> et al. Journal of Urology 2011</a:t>
            </a:r>
          </a:p>
          <a:p>
            <a:pPr eaLnBrk="1" hangingPunct="1">
              <a:buFont typeface="Arial" charset="0"/>
              <a:buChar char="•"/>
              <a:defRPr/>
            </a:pPr>
            <a:r>
              <a:rPr lang="en-US" sz="1450" dirty="0">
                <a:latin typeface="Arial" charset="0"/>
              </a:rPr>
              <a:t> </a:t>
            </a:r>
            <a:r>
              <a:rPr lang="en-US" sz="1450" dirty="0" err="1">
                <a:latin typeface="Arial" charset="0"/>
              </a:rPr>
              <a:t>Turkbey</a:t>
            </a:r>
            <a:r>
              <a:rPr lang="en-US" sz="1450" dirty="0">
                <a:latin typeface="Arial" charset="0"/>
              </a:rPr>
              <a:t> et al. Journal of Urology 2012</a:t>
            </a:r>
          </a:p>
          <a:p>
            <a:pPr eaLnBrk="1" hangingPunct="1">
              <a:buFont typeface="Arial" charset="0"/>
              <a:buChar char="•"/>
              <a:defRPr/>
            </a:pPr>
            <a:r>
              <a:rPr lang="en-US" sz="1450" dirty="0">
                <a:latin typeface="Arial" charset="0"/>
              </a:rPr>
              <a:t> </a:t>
            </a:r>
            <a:r>
              <a:rPr lang="en-US" sz="1450" dirty="0" err="1">
                <a:latin typeface="Arial" charset="0"/>
              </a:rPr>
              <a:t>Turkbey</a:t>
            </a:r>
            <a:r>
              <a:rPr lang="en-US" sz="1450" dirty="0">
                <a:latin typeface="Arial" charset="0"/>
              </a:rPr>
              <a:t> et al. Radiology 2013</a:t>
            </a:r>
          </a:p>
          <a:p>
            <a:pPr eaLnBrk="1" hangingPunct="1">
              <a:buFont typeface="Arial" charset="0"/>
              <a:buChar char="•"/>
              <a:defRPr/>
            </a:pPr>
            <a:r>
              <a:rPr lang="en-US" sz="1450" dirty="0">
                <a:latin typeface="Arial" charset="0"/>
              </a:rPr>
              <a:t> </a:t>
            </a:r>
            <a:r>
              <a:rPr lang="en-US" sz="1450" dirty="0" err="1">
                <a:latin typeface="Arial" charset="0"/>
              </a:rPr>
              <a:t>Turkbey</a:t>
            </a:r>
            <a:r>
              <a:rPr lang="en-US" sz="1450" dirty="0">
                <a:latin typeface="Arial" charset="0"/>
              </a:rPr>
              <a:t> et al. JMRI 2013 </a:t>
            </a:r>
          </a:p>
        </p:txBody>
      </p:sp>
    </p:spTree>
    <p:extLst>
      <p:ext uri="{BB962C8B-B14F-4D97-AF65-F5344CB8AC3E}">
        <p14:creationId xmlns:p14="http://schemas.microsoft.com/office/powerpoint/2010/main" val="2631470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24"/>
          <p:cNvGrpSpPr>
            <a:grpSpLocks/>
          </p:cNvGrpSpPr>
          <p:nvPr/>
        </p:nvGrpSpPr>
        <p:grpSpPr bwMode="auto">
          <a:xfrm>
            <a:off x="2208214" y="925513"/>
            <a:ext cx="7697787" cy="5637212"/>
            <a:chOff x="684213" y="458788"/>
            <a:chExt cx="7697787" cy="5637212"/>
          </a:xfrm>
        </p:grpSpPr>
        <p:grpSp>
          <p:nvGrpSpPr>
            <p:cNvPr id="65540" name="Group 25"/>
            <p:cNvGrpSpPr>
              <a:grpSpLocks/>
            </p:cNvGrpSpPr>
            <p:nvPr/>
          </p:nvGrpSpPr>
          <p:grpSpPr bwMode="auto">
            <a:xfrm>
              <a:off x="808038" y="458788"/>
              <a:ext cx="2849562" cy="2589212"/>
              <a:chOff x="480" y="519"/>
              <a:chExt cx="1795" cy="1631"/>
            </a:xfrm>
          </p:grpSpPr>
          <p:pic>
            <p:nvPicPr>
              <p:cNvPr id="65553" name="Picture 5" descr="I0017_1"/>
              <p:cNvPicPr>
                <a:picLocks noChangeAspect="1" noChangeArrowheads="1"/>
              </p:cNvPicPr>
              <p:nvPr/>
            </p:nvPicPr>
            <p:blipFill>
              <a:blip r:embed="rId2">
                <a:extLst>
                  <a:ext uri="{28A0092B-C50C-407E-A947-70E740481C1C}">
                    <a14:useLocalDpi xmlns:a14="http://schemas.microsoft.com/office/drawing/2010/main" val="0"/>
                  </a:ext>
                </a:extLst>
              </a:blip>
              <a:srcRect l="15048" t="21971" r="15048" b="26920"/>
              <a:stretch>
                <a:fillRect/>
              </a:stretch>
            </p:blipFill>
            <p:spPr bwMode="auto">
              <a:xfrm>
                <a:off x="480" y="519"/>
                <a:ext cx="1795" cy="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4" name="Text Box 14"/>
              <p:cNvSpPr txBox="1">
                <a:spLocks noChangeArrowheads="1"/>
              </p:cNvSpPr>
              <p:nvPr/>
            </p:nvSpPr>
            <p:spPr bwMode="auto">
              <a:xfrm>
                <a:off x="1271" y="1919"/>
                <a:ext cx="4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None/>
                </a:pPr>
                <a:r>
                  <a:rPr lang="en-US" altLang="en-US" sz="1800" b="1" kern="0">
                    <a:solidFill>
                      <a:schemeClr val="bg1"/>
                    </a:solidFill>
                    <a:latin typeface="Arial" panose="020B0604020202020204" pitchFamily="34" charset="0"/>
                  </a:rPr>
                  <a:t>T2W</a:t>
                </a:r>
              </a:p>
            </p:txBody>
          </p:sp>
        </p:grpSp>
        <p:grpSp>
          <p:nvGrpSpPr>
            <p:cNvPr id="65541" name="Group 29"/>
            <p:cNvGrpSpPr>
              <a:grpSpLocks/>
            </p:cNvGrpSpPr>
            <p:nvPr/>
          </p:nvGrpSpPr>
          <p:grpSpPr bwMode="auto">
            <a:xfrm>
              <a:off x="4867275" y="533400"/>
              <a:ext cx="3095625" cy="2401888"/>
              <a:chOff x="3168" y="624"/>
              <a:chExt cx="1654" cy="1513"/>
            </a:xfrm>
          </p:grpSpPr>
          <p:pic>
            <p:nvPicPr>
              <p:cNvPr id="65551" name="Picture 7" descr="I0264_1"/>
              <p:cNvPicPr>
                <a:picLocks noChangeAspect="1" noChangeArrowheads="1"/>
              </p:cNvPicPr>
              <p:nvPr/>
            </p:nvPicPr>
            <p:blipFill>
              <a:blip r:embed="rId3">
                <a:extLst>
                  <a:ext uri="{28A0092B-C50C-407E-A947-70E740481C1C}">
                    <a14:useLocalDpi xmlns:a14="http://schemas.microsoft.com/office/drawing/2010/main" val="0"/>
                  </a:ext>
                </a:extLst>
              </a:blip>
              <a:srcRect l="13524" t="24966" r="13524" b="26920"/>
              <a:stretch>
                <a:fillRect/>
              </a:stretch>
            </p:blipFill>
            <p:spPr bwMode="auto">
              <a:xfrm>
                <a:off x="3168" y="624"/>
                <a:ext cx="1654" cy="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2" name="Text Box 15"/>
              <p:cNvSpPr txBox="1">
                <a:spLocks noChangeArrowheads="1"/>
              </p:cNvSpPr>
              <p:nvPr/>
            </p:nvSpPr>
            <p:spPr bwMode="auto">
              <a:xfrm>
                <a:off x="3983" y="1862"/>
                <a:ext cx="5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None/>
                </a:pPr>
                <a:r>
                  <a:rPr lang="en-US" altLang="en-US" sz="1800" b="1" kern="0">
                    <a:solidFill>
                      <a:schemeClr val="bg1"/>
                    </a:solidFill>
                    <a:latin typeface="Arial" panose="020B0604020202020204" pitchFamily="34" charset="0"/>
                  </a:rPr>
                  <a:t>DWI</a:t>
                </a:r>
              </a:p>
            </p:txBody>
          </p:sp>
        </p:grpSp>
        <p:grpSp>
          <p:nvGrpSpPr>
            <p:cNvPr id="65542" name="Group 27"/>
            <p:cNvGrpSpPr>
              <a:grpSpLocks/>
            </p:cNvGrpSpPr>
            <p:nvPr/>
          </p:nvGrpSpPr>
          <p:grpSpPr bwMode="auto">
            <a:xfrm>
              <a:off x="684213" y="3352800"/>
              <a:ext cx="3354387" cy="2557463"/>
              <a:chOff x="336" y="2322"/>
              <a:chExt cx="2113" cy="1611"/>
            </a:xfrm>
          </p:grpSpPr>
          <p:pic>
            <p:nvPicPr>
              <p:cNvPr id="65548" name="Picture 9" descr="I0332_1"/>
              <p:cNvPicPr>
                <a:picLocks noChangeAspect="1" noChangeArrowheads="1"/>
              </p:cNvPicPr>
              <p:nvPr/>
            </p:nvPicPr>
            <p:blipFill>
              <a:blip r:embed="rId4">
                <a:extLst>
                  <a:ext uri="{28A0092B-C50C-407E-A947-70E740481C1C}">
                    <a14:useLocalDpi xmlns:a14="http://schemas.microsoft.com/office/drawing/2010/main" val="0"/>
                  </a:ext>
                </a:extLst>
              </a:blip>
              <a:srcRect l="18286" t="31868" r="24571" b="30284"/>
              <a:stretch>
                <a:fillRect/>
              </a:stretch>
            </p:blipFill>
            <p:spPr bwMode="auto">
              <a:xfrm>
                <a:off x="336" y="2322"/>
                <a:ext cx="2113" cy="1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9" name="Text Box 16"/>
              <p:cNvSpPr txBox="1">
                <a:spLocks noChangeArrowheads="1"/>
              </p:cNvSpPr>
              <p:nvPr/>
            </p:nvSpPr>
            <p:spPr bwMode="auto">
              <a:xfrm>
                <a:off x="1418" y="3695"/>
                <a:ext cx="69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None/>
                </a:pPr>
                <a:r>
                  <a:rPr lang="en-US" altLang="en-US" sz="1800" b="1" kern="0">
                    <a:solidFill>
                      <a:schemeClr val="bg1"/>
                    </a:solidFill>
                    <a:latin typeface="Arial" panose="020B0604020202020204" pitchFamily="34" charset="0"/>
                  </a:rPr>
                  <a:t>DCE</a:t>
                </a:r>
              </a:p>
            </p:txBody>
          </p:sp>
          <p:pic>
            <p:nvPicPr>
              <p:cNvPr id="65550" name="Picture 8"/>
              <p:cNvPicPr>
                <a:picLocks noChangeAspect="1" noChangeArrowheads="1"/>
              </p:cNvPicPr>
              <p:nvPr/>
            </p:nvPicPr>
            <p:blipFill>
              <a:blip r:embed="rId5">
                <a:extLst>
                  <a:ext uri="{28A0092B-C50C-407E-A947-70E740481C1C}">
                    <a14:useLocalDpi xmlns:a14="http://schemas.microsoft.com/office/drawing/2010/main" val="0"/>
                  </a:ext>
                </a:extLst>
              </a:blip>
              <a:srcRect l="51250" t="20313" r="28125" b="61719"/>
              <a:stretch>
                <a:fillRect/>
              </a:stretch>
            </p:blipFill>
            <p:spPr bwMode="auto">
              <a:xfrm>
                <a:off x="1863" y="2349"/>
                <a:ext cx="563" cy="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3" name="Group 28"/>
            <p:cNvGrpSpPr>
              <a:grpSpLocks/>
            </p:cNvGrpSpPr>
            <p:nvPr/>
          </p:nvGrpSpPr>
          <p:grpSpPr bwMode="auto">
            <a:xfrm>
              <a:off x="4730750" y="3181350"/>
              <a:ext cx="3651250" cy="2914650"/>
              <a:chOff x="2928" y="2256"/>
              <a:chExt cx="2300" cy="1836"/>
            </a:xfrm>
          </p:grpSpPr>
          <p:pic>
            <p:nvPicPr>
              <p:cNvPr id="65544" name="Picture 10"/>
              <p:cNvPicPr>
                <a:picLocks noChangeAspect="1" noChangeArrowheads="1"/>
              </p:cNvPicPr>
              <p:nvPr/>
            </p:nvPicPr>
            <p:blipFill>
              <a:blip r:embed="rId6">
                <a:extLst>
                  <a:ext uri="{28A0092B-C50C-407E-A947-70E740481C1C}">
                    <a14:useLocalDpi xmlns:a14="http://schemas.microsoft.com/office/drawing/2010/main" val="0"/>
                  </a:ext>
                </a:extLst>
              </a:blip>
              <a:srcRect l="6749" t="31503" r="38994" b="8533"/>
              <a:stretch>
                <a:fillRect/>
              </a:stretch>
            </p:blipFill>
            <p:spPr bwMode="auto">
              <a:xfrm>
                <a:off x="2928" y="2256"/>
                <a:ext cx="2300" cy="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5" name="Line 11"/>
              <p:cNvSpPr>
                <a:spLocks noChangeShapeType="1"/>
              </p:cNvSpPr>
              <p:nvPr/>
            </p:nvSpPr>
            <p:spPr bwMode="auto">
              <a:xfrm>
                <a:off x="3668" y="2979"/>
                <a:ext cx="154" cy="528"/>
              </a:xfrm>
              <a:prstGeom prst="line">
                <a:avLst/>
              </a:prstGeom>
              <a:noFill/>
              <a:ln w="508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kern="0">
                  <a:solidFill>
                    <a:sysClr val="windowText" lastClr="000000"/>
                  </a:solidFill>
                </a:endParaRPr>
              </a:p>
            </p:txBody>
          </p:sp>
          <p:pic>
            <p:nvPicPr>
              <p:cNvPr id="65546" name="Picture 12"/>
              <p:cNvPicPr>
                <a:picLocks noChangeAspect="1" noChangeArrowheads="1"/>
              </p:cNvPicPr>
              <p:nvPr/>
            </p:nvPicPr>
            <p:blipFill>
              <a:blip r:embed="rId6">
                <a:extLst>
                  <a:ext uri="{28A0092B-C50C-407E-A947-70E740481C1C}">
                    <a14:useLocalDpi xmlns:a14="http://schemas.microsoft.com/office/drawing/2010/main" val="0"/>
                  </a:ext>
                </a:extLst>
              </a:blip>
              <a:srcRect l="65240" t="55507" r="5624" b="8533"/>
              <a:stretch>
                <a:fillRect/>
              </a:stretch>
            </p:blipFill>
            <p:spPr bwMode="auto">
              <a:xfrm>
                <a:off x="3514" y="3502"/>
                <a:ext cx="635"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7" name="Text Box 18"/>
              <p:cNvSpPr txBox="1">
                <a:spLocks noChangeArrowheads="1"/>
              </p:cNvSpPr>
              <p:nvPr/>
            </p:nvSpPr>
            <p:spPr bwMode="auto">
              <a:xfrm>
                <a:off x="4261" y="3674"/>
                <a:ext cx="53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None/>
                </a:pPr>
                <a:r>
                  <a:rPr lang="en-US" altLang="en-US" sz="1800" b="1" kern="0">
                    <a:solidFill>
                      <a:schemeClr val="bg1"/>
                    </a:solidFill>
                    <a:latin typeface="Arial" panose="020B0604020202020204" pitchFamily="34" charset="0"/>
                  </a:rPr>
                  <a:t>MRS</a:t>
                </a:r>
              </a:p>
            </p:txBody>
          </p:sp>
        </p:grpSp>
      </p:grpSp>
      <p:sp>
        <p:nvSpPr>
          <p:cNvPr id="65539" name="TextBox 1"/>
          <p:cNvSpPr txBox="1">
            <a:spLocks noChangeArrowheads="1"/>
          </p:cNvSpPr>
          <p:nvPr/>
        </p:nvSpPr>
        <p:spPr bwMode="auto">
          <a:xfrm>
            <a:off x="3529014" y="271464"/>
            <a:ext cx="4841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sz="2800" kern="0">
                <a:solidFill>
                  <a:srgbClr val="FFFF00"/>
                </a:solidFill>
                <a:latin typeface="Arial" panose="020B0604020202020204" pitchFamily="34" charset="0"/>
              </a:rPr>
              <a:t>Multiparametric Prostate MRI</a:t>
            </a:r>
          </a:p>
        </p:txBody>
      </p:sp>
    </p:spTree>
    <p:extLst>
      <p:ext uri="{BB962C8B-B14F-4D97-AF65-F5344CB8AC3E}">
        <p14:creationId xmlns:p14="http://schemas.microsoft.com/office/powerpoint/2010/main" val="1375499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524000" y="5943600"/>
            <a:ext cx="9144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a:solidFill>
                <a:sysClr val="windowText" lastClr="000000"/>
              </a:solidFill>
            </a:endParaRPr>
          </a:p>
        </p:txBody>
      </p:sp>
      <p:sp>
        <p:nvSpPr>
          <p:cNvPr id="67587" name="Title 1"/>
          <p:cNvSpPr>
            <a:spLocks noGrp="1"/>
          </p:cNvSpPr>
          <p:nvPr>
            <p:ph type="title"/>
          </p:nvPr>
        </p:nvSpPr>
        <p:spPr/>
        <p:txBody>
          <a:bodyPr/>
          <a:lstStyle/>
          <a:p>
            <a:pPr eaLnBrk="1" hangingPunct="1"/>
            <a:r>
              <a:rPr lang="en-US" altLang="en-US"/>
              <a:t>Patient-Specific MR-based Mold</a:t>
            </a:r>
          </a:p>
        </p:txBody>
      </p:sp>
      <p:sp>
        <p:nvSpPr>
          <p:cNvPr id="216" name="Rectangle 215"/>
          <p:cNvSpPr>
            <a:spLocks noChangeAspect="1"/>
          </p:cNvSpPr>
          <p:nvPr/>
        </p:nvSpPr>
        <p:spPr>
          <a:xfrm>
            <a:off x="2362200" y="1346200"/>
            <a:ext cx="7010400" cy="254000"/>
          </a:xfrm>
          <a:prstGeom prst="rect">
            <a:avLst/>
          </a:prstGeom>
        </p:spPr>
        <p:txBody>
          <a:bodyPr>
            <a:spAutoFit/>
          </a:bodyPr>
          <a:lstStyle/>
          <a:p>
            <a:pPr>
              <a:defRPr/>
            </a:pPr>
            <a:r>
              <a:rPr kumimoji="1" lang="en-US" altLang="ja-JP" sz="1050" b="1" i="1" kern="0" dirty="0">
                <a:solidFill>
                  <a:schemeClr val="bg1"/>
                </a:solidFill>
                <a:latin typeface="Arial" charset="0"/>
              </a:rPr>
              <a:t>Shah et al. Rev </a:t>
            </a:r>
            <a:r>
              <a:rPr kumimoji="1" lang="en-US" altLang="ja-JP" sz="1050" b="1" i="1" kern="0" dirty="0" err="1">
                <a:solidFill>
                  <a:schemeClr val="bg1"/>
                </a:solidFill>
                <a:latin typeface="Arial" charset="0"/>
              </a:rPr>
              <a:t>Sci</a:t>
            </a:r>
            <a:r>
              <a:rPr kumimoji="1" lang="en-US" altLang="ja-JP" sz="1050" b="1" i="1" kern="0" dirty="0">
                <a:solidFill>
                  <a:schemeClr val="bg1"/>
                </a:solidFill>
                <a:latin typeface="Arial" charset="0"/>
              </a:rPr>
              <a:t> </a:t>
            </a:r>
            <a:r>
              <a:rPr kumimoji="1" lang="en-US" altLang="ja-JP" sz="1050" b="1" i="1" kern="0" dirty="0" err="1">
                <a:solidFill>
                  <a:schemeClr val="bg1"/>
                </a:solidFill>
                <a:latin typeface="Arial" charset="0"/>
              </a:rPr>
              <a:t>Instrum</a:t>
            </a:r>
            <a:r>
              <a:rPr kumimoji="1" lang="en-US" altLang="ja-JP" sz="1050" b="1" i="1" kern="0" dirty="0">
                <a:solidFill>
                  <a:schemeClr val="bg1"/>
                </a:solidFill>
                <a:latin typeface="Arial" charset="0"/>
              </a:rPr>
              <a:t>. 2009 Oct;80(10):104301 (Research Highlight for Oct’09 issue)</a:t>
            </a:r>
            <a:endParaRPr lang="en-US" sz="1050" b="1" i="1" kern="0" dirty="0">
              <a:solidFill>
                <a:schemeClr val="bg1"/>
              </a:solidFill>
              <a:latin typeface="Arial" charset="0"/>
            </a:endParaRPr>
          </a:p>
        </p:txBody>
      </p:sp>
      <p:pic>
        <p:nvPicPr>
          <p:cNvPr id="67589" name="Picture 4" descr="Z:\Slicer\documents\presentations\virtual_mod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7538" y="1965326"/>
            <a:ext cx="1541462"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6" descr="P10100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1905000"/>
            <a:ext cx="1219200" cy="9159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7591" name="Notched Right Arrow 7"/>
          <p:cNvSpPr>
            <a:spLocks noChangeArrowheads="1"/>
          </p:cNvSpPr>
          <p:nvPr/>
        </p:nvSpPr>
        <p:spPr bwMode="auto">
          <a:xfrm>
            <a:off x="3657600" y="2319338"/>
            <a:ext cx="381000" cy="228600"/>
          </a:xfrm>
          <a:prstGeom prst="notchedRightArrow">
            <a:avLst>
              <a:gd name="adj1" fmla="val 50000"/>
              <a:gd name="adj2" fmla="val 50000"/>
            </a:avLst>
          </a:prstGeom>
          <a:solidFill>
            <a:schemeClr val="accent1"/>
          </a:solidFill>
          <a:ln w="9525" algn="ctr">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eaLnBrk="1" hangingPunct="1">
              <a:spcBef>
                <a:spcPct val="0"/>
              </a:spcBef>
              <a:buNone/>
            </a:pPr>
            <a:endParaRPr lang="en-US" altLang="en-US" sz="1800" kern="0">
              <a:solidFill>
                <a:schemeClr val="tx1"/>
              </a:solidFill>
              <a:latin typeface="Arial" panose="020B0604020202020204" pitchFamily="34" charset="0"/>
            </a:endParaRPr>
          </a:p>
        </p:txBody>
      </p:sp>
      <p:sp>
        <p:nvSpPr>
          <p:cNvPr id="67592" name="Notched Right Arrow 7"/>
          <p:cNvSpPr>
            <a:spLocks noChangeArrowheads="1"/>
          </p:cNvSpPr>
          <p:nvPr/>
        </p:nvSpPr>
        <p:spPr bwMode="auto">
          <a:xfrm>
            <a:off x="7391400" y="2324100"/>
            <a:ext cx="381000" cy="228600"/>
          </a:xfrm>
          <a:prstGeom prst="notchedRightArrow">
            <a:avLst>
              <a:gd name="adj1" fmla="val 50000"/>
              <a:gd name="adj2" fmla="val 50000"/>
            </a:avLst>
          </a:prstGeom>
          <a:solidFill>
            <a:schemeClr val="accent1"/>
          </a:solidFill>
          <a:ln w="9525" algn="ctr">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eaLnBrk="1" hangingPunct="1">
              <a:spcBef>
                <a:spcPct val="0"/>
              </a:spcBef>
              <a:buNone/>
            </a:pPr>
            <a:endParaRPr lang="en-US" altLang="en-US" sz="1800" kern="0">
              <a:solidFill>
                <a:schemeClr val="tx1"/>
              </a:solidFill>
              <a:latin typeface="Arial" panose="020B0604020202020204" pitchFamily="34" charset="0"/>
            </a:endParaRPr>
          </a:p>
        </p:txBody>
      </p:sp>
      <p:sp>
        <p:nvSpPr>
          <p:cNvPr id="67593" name="AutoShape 1057"/>
          <p:cNvSpPr>
            <a:spLocks noChangeArrowheads="1"/>
          </p:cNvSpPr>
          <p:nvPr/>
        </p:nvSpPr>
        <p:spPr bwMode="auto">
          <a:xfrm flipH="1" flipV="1">
            <a:off x="8305800" y="3200400"/>
            <a:ext cx="457200" cy="6858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US" kern="0">
              <a:solidFill>
                <a:sysClr val="windowText" lastClr="000000"/>
              </a:solidFill>
            </a:endParaRPr>
          </a:p>
        </p:txBody>
      </p:sp>
      <p:sp>
        <p:nvSpPr>
          <p:cNvPr id="67594" name="TextBox 13"/>
          <p:cNvSpPr txBox="1">
            <a:spLocks noChangeArrowheads="1"/>
          </p:cNvSpPr>
          <p:nvPr/>
        </p:nvSpPr>
        <p:spPr bwMode="auto">
          <a:xfrm>
            <a:off x="3708400" y="5407026"/>
            <a:ext cx="474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algn="ctr" eaLnBrk="1" hangingPunct="1">
              <a:spcBef>
                <a:spcPct val="0"/>
              </a:spcBef>
              <a:buNone/>
            </a:pPr>
            <a:r>
              <a:rPr lang="en-US" altLang="en-US" sz="1400" kern="0">
                <a:latin typeface="Arial" panose="020B0604020202020204" pitchFamily="34" charset="0"/>
              </a:rPr>
              <a:t>Tissue Blocks Obtained from Prostatectomy Specimen </a:t>
            </a:r>
          </a:p>
        </p:txBody>
      </p:sp>
      <p:sp>
        <p:nvSpPr>
          <p:cNvPr id="67595" name="TextBox 13"/>
          <p:cNvSpPr txBox="1">
            <a:spLocks noChangeArrowheads="1"/>
          </p:cNvSpPr>
          <p:nvPr/>
        </p:nvSpPr>
        <p:spPr bwMode="auto">
          <a:xfrm>
            <a:off x="4343400" y="1600201"/>
            <a:ext cx="152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algn="ctr" eaLnBrk="1" hangingPunct="1">
              <a:spcBef>
                <a:spcPct val="0"/>
              </a:spcBef>
              <a:buNone/>
            </a:pPr>
            <a:r>
              <a:rPr lang="en-US" altLang="en-US" sz="1400" kern="0">
                <a:solidFill>
                  <a:schemeClr val="tx1"/>
                </a:solidFill>
                <a:latin typeface="Arial" panose="020B0604020202020204" pitchFamily="34" charset="0"/>
              </a:rPr>
              <a:t>Virtual Mold</a:t>
            </a:r>
          </a:p>
        </p:txBody>
      </p:sp>
      <p:sp>
        <p:nvSpPr>
          <p:cNvPr id="67596" name="TextBox 13"/>
          <p:cNvSpPr txBox="1">
            <a:spLocks noChangeArrowheads="1"/>
          </p:cNvSpPr>
          <p:nvPr/>
        </p:nvSpPr>
        <p:spPr bwMode="auto">
          <a:xfrm>
            <a:off x="2667000" y="1524000"/>
            <a:ext cx="685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algn="ctr" eaLnBrk="1" hangingPunct="1">
              <a:spcBef>
                <a:spcPct val="0"/>
              </a:spcBef>
              <a:buNone/>
            </a:pPr>
            <a:r>
              <a:rPr lang="en-US" altLang="en-US" sz="1400" kern="0">
                <a:latin typeface="Arial" panose="020B0604020202020204" pitchFamily="34" charset="0"/>
              </a:rPr>
              <a:t>T2W</a:t>
            </a:r>
          </a:p>
        </p:txBody>
      </p:sp>
      <p:sp>
        <p:nvSpPr>
          <p:cNvPr id="67597" name="TextBox 13"/>
          <p:cNvSpPr txBox="1">
            <a:spLocks noChangeArrowheads="1"/>
          </p:cNvSpPr>
          <p:nvPr/>
        </p:nvSpPr>
        <p:spPr bwMode="auto">
          <a:xfrm>
            <a:off x="6400800" y="1603376"/>
            <a:ext cx="152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algn="ctr" eaLnBrk="1" hangingPunct="1">
              <a:spcBef>
                <a:spcPct val="0"/>
              </a:spcBef>
              <a:buNone/>
            </a:pPr>
            <a:r>
              <a:rPr lang="en-US" altLang="en-US" sz="1400" kern="0">
                <a:solidFill>
                  <a:schemeClr val="tx1"/>
                </a:solidFill>
                <a:latin typeface="Arial" panose="020B0604020202020204" pitchFamily="34" charset="0"/>
              </a:rPr>
              <a:t>3D Printing</a:t>
            </a:r>
          </a:p>
        </p:txBody>
      </p:sp>
      <p:sp>
        <p:nvSpPr>
          <p:cNvPr id="67598" name="TextBox 13"/>
          <p:cNvSpPr txBox="1">
            <a:spLocks noChangeArrowheads="1"/>
          </p:cNvSpPr>
          <p:nvPr/>
        </p:nvSpPr>
        <p:spPr bwMode="auto">
          <a:xfrm>
            <a:off x="8248650" y="1603376"/>
            <a:ext cx="152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algn="ctr" eaLnBrk="1" hangingPunct="1">
              <a:spcBef>
                <a:spcPct val="0"/>
              </a:spcBef>
              <a:buNone/>
            </a:pPr>
            <a:r>
              <a:rPr lang="en-US" altLang="en-US" sz="1400" kern="0">
                <a:solidFill>
                  <a:schemeClr val="tx1"/>
                </a:solidFill>
                <a:latin typeface="Arial" panose="020B0604020202020204" pitchFamily="34" charset="0"/>
              </a:rPr>
              <a:t>Mold</a:t>
            </a:r>
          </a:p>
        </p:txBody>
      </p:sp>
      <p:pic>
        <p:nvPicPr>
          <p:cNvPr id="67599" name="Picture 28" descr="DSCN1488_c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126" y="3373438"/>
            <a:ext cx="3573463" cy="19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00" name="TextBox 26"/>
          <p:cNvSpPr txBox="1">
            <a:spLocks noChangeArrowheads="1"/>
          </p:cNvSpPr>
          <p:nvPr/>
        </p:nvSpPr>
        <p:spPr bwMode="auto">
          <a:xfrm>
            <a:off x="8915400" y="2859089"/>
            <a:ext cx="14670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eaLnBrk="1" hangingPunct="1">
              <a:spcBef>
                <a:spcPct val="0"/>
              </a:spcBef>
              <a:buNone/>
            </a:pPr>
            <a:r>
              <a:rPr lang="en-US" altLang="en-US" sz="1800" kern="0">
                <a:latin typeface="Arial" panose="020B0604020202020204" pitchFamily="34" charset="0"/>
              </a:rPr>
              <a:t>Printed</a:t>
            </a:r>
          </a:p>
          <a:p>
            <a:pPr eaLnBrk="1" hangingPunct="1">
              <a:spcBef>
                <a:spcPct val="0"/>
              </a:spcBef>
              <a:buNone/>
            </a:pPr>
            <a:r>
              <a:rPr lang="en-US" altLang="en-US" sz="1800" kern="0">
                <a:latin typeface="Arial" panose="020B0604020202020204" pitchFamily="34" charset="0"/>
              </a:rPr>
              <a:t> at CIT, NIH </a:t>
            </a:r>
          </a:p>
        </p:txBody>
      </p:sp>
      <p:grpSp>
        <p:nvGrpSpPr>
          <p:cNvPr id="2" name="Group 29"/>
          <p:cNvGrpSpPr>
            <a:grpSpLocks/>
          </p:cNvGrpSpPr>
          <p:nvPr/>
        </p:nvGrpSpPr>
        <p:grpSpPr bwMode="auto">
          <a:xfrm>
            <a:off x="2057400" y="5562601"/>
            <a:ext cx="6934200" cy="612775"/>
            <a:chOff x="533400" y="5562600"/>
            <a:chExt cx="6934200" cy="612775"/>
          </a:xfrm>
        </p:grpSpPr>
        <p:sp>
          <p:nvSpPr>
            <p:cNvPr id="28" name="Up Arrow 27"/>
            <p:cNvSpPr/>
            <p:nvPr/>
          </p:nvSpPr>
          <p:spPr>
            <a:xfrm>
              <a:off x="1406525" y="5562600"/>
              <a:ext cx="228600" cy="304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a:solidFill>
                  <a:sysClr val="windowText" lastClr="000000"/>
                </a:solidFill>
              </a:endParaRPr>
            </a:p>
          </p:txBody>
        </p:sp>
        <p:sp>
          <p:nvSpPr>
            <p:cNvPr id="67610" name="TextBox 13"/>
            <p:cNvSpPr txBox="1">
              <a:spLocks noChangeArrowheads="1"/>
            </p:cNvSpPr>
            <p:nvPr/>
          </p:nvSpPr>
          <p:spPr bwMode="auto">
            <a:xfrm>
              <a:off x="533400" y="5867400"/>
              <a:ext cx="693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algn="ctr" eaLnBrk="1" hangingPunct="1">
                <a:spcBef>
                  <a:spcPct val="0"/>
                </a:spcBef>
                <a:buNone/>
              </a:pPr>
              <a:endParaRPr lang="en-US" altLang="en-US" sz="1400" kern="0">
                <a:latin typeface="Arial" panose="020B0604020202020204" pitchFamily="34" charset="0"/>
              </a:endParaRPr>
            </a:p>
          </p:txBody>
        </p:sp>
      </p:grpSp>
      <p:pic>
        <p:nvPicPr>
          <p:cNvPr id="67602" name="Picture 10" descr="point_s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1985963"/>
            <a:ext cx="1055688" cy="8874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7603" name="Content Placeholder 3" descr="sag_view.jpg"/>
          <p:cNvPicPr>
            <a:picLocks noGrp="1"/>
          </p:cNvPicPr>
          <p:nvPr>
            <p:ph idx="1"/>
          </p:nvPr>
        </p:nvPicPr>
        <p:blipFill>
          <a:blip r:embed="rId6">
            <a:extLst>
              <a:ext uri="{28A0092B-C50C-407E-A947-70E740481C1C}">
                <a14:useLocalDpi xmlns:a14="http://schemas.microsoft.com/office/drawing/2010/main" val="0"/>
              </a:ext>
            </a:extLst>
          </a:blip>
          <a:srcRect b="563"/>
          <a:stretch>
            <a:fillRect/>
          </a:stretch>
        </p:blipFill>
        <p:spPr>
          <a:xfrm>
            <a:off x="2438400" y="4267200"/>
            <a:ext cx="1143000" cy="1143000"/>
          </a:xfrm>
          <a:ln>
            <a:solidFill>
              <a:schemeClr val="bg1"/>
            </a:solidFill>
            <a:miter lim="800000"/>
            <a:headEnd/>
            <a:tailEnd/>
          </a:ln>
        </p:spPr>
      </p:pic>
      <p:pic>
        <p:nvPicPr>
          <p:cNvPr id="67604" name="Picture 4" descr="ax_view.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38401" y="1862138"/>
            <a:ext cx="1141413" cy="1143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7605" name="Picture 5" descr="cor_view.jpg"/>
          <p:cNvPicPr>
            <a:picLocks noChangeAspect="1"/>
          </p:cNvPicPr>
          <p:nvPr/>
        </p:nvPicPr>
        <p:blipFill>
          <a:blip r:embed="rId8">
            <a:extLst>
              <a:ext uri="{28A0092B-C50C-407E-A947-70E740481C1C}">
                <a14:useLocalDpi xmlns:a14="http://schemas.microsoft.com/office/drawing/2010/main" val="0"/>
              </a:ext>
            </a:extLst>
          </a:blip>
          <a:srcRect r="2554" b="748"/>
          <a:stretch>
            <a:fillRect/>
          </a:stretch>
        </p:blipFill>
        <p:spPr bwMode="auto">
          <a:xfrm>
            <a:off x="2438400" y="3048000"/>
            <a:ext cx="1143000" cy="1143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7606" name="Notched Right Arrow 7"/>
          <p:cNvSpPr>
            <a:spLocks noChangeArrowheads="1"/>
          </p:cNvSpPr>
          <p:nvPr/>
        </p:nvSpPr>
        <p:spPr bwMode="auto">
          <a:xfrm>
            <a:off x="5257800" y="2324100"/>
            <a:ext cx="381000" cy="228600"/>
          </a:xfrm>
          <a:prstGeom prst="notchedRightArrow">
            <a:avLst>
              <a:gd name="adj1" fmla="val 50000"/>
              <a:gd name="adj2" fmla="val 50000"/>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eaLnBrk="1" hangingPunct="1">
              <a:spcBef>
                <a:spcPct val="0"/>
              </a:spcBef>
              <a:buNone/>
            </a:pPr>
            <a:endParaRPr lang="en-US" altLang="en-US" sz="1800" kern="0">
              <a:solidFill>
                <a:schemeClr val="tx1"/>
              </a:solidFill>
              <a:latin typeface="Arial" panose="020B0604020202020204" pitchFamily="34" charset="0"/>
            </a:endParaRP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529639" y="4300539"/>
            <a:ext cx="1685925"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8529639" y="5715001"/>
            <a:ext cx="1520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kern="0">
                <a:solidFill>
                  <a:schemeClr val="bg1"/>
                </a:solidFill>
              </a:rPr>
              <a:t>Marcelino Bernardo</a:t>
            </a:r>
          </a:p>
        </p:txBody>
      </p:sp>
    </p:spTree>
    <p:extLst>
      <p:ext uri="{BB962C8B-B14F-4D97-AF65-F5344CB8AC3E}">
        <p14:creationId xmlns:p14="http://schemas.microsoft.com/office/powerpoint/2010/main" val="3190658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r>
              <a:rPr lang="en-US" altLang="en-US" b="1"/>
              <a:t>Is Computer Aided Diagnosis (CAD) More Sensitive?</a:t>
            </a:r>
          </a:p>
        </p:txBody>
      </p:sp>
      <p:pic>
        <p:nvPicPr>
          <p:cNvPr id="150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1676400"/>
            <a:ext cx="1692275" cy="1106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053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2895601"/>
            <a:ext cx="1692275" cy="108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05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4076700"/>
            <a:ext cx="1746250" cy="107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4650" y="5210176"/>
            <a:ext cx="1981200" cy="155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9213" y="5461001"/>
            <a:ext cx="2362200"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0536" name="TextBox 8"/>
          <p:cNvSpPr txBox="1">
            <a:spLocks noChangeArrowheads="1"/>
          </p:cNvSpPr>
          <p:nvPr/>
        </p:nvSpPr>
        <p:spPr bwMode="auto">
          <a:xfrm>
            <a:off x="4267200" y="1905001"/>
            <a:ext cx="1600200" cy="6461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Intensity</a:t>
            </a:r>
          </a:p>
          <a:p>
            <a:pPr eaLnBrk="1" hangingPunct="1">
              <a:spcBef>
                <a:spcPct val="0"/>
              </a:spcBef>
              <a:buFontTx/>
              <a:buNone/>
            </a:pPr>
            <a:r>
              <a:rPr lang="en-US" altLang="en-US" sz="1800"/>
              <a:t>Haralick</a:t>
            </a:r>
          </a:p>
        </p:txBody>
      </p:sp>
      <p:sp>
        <p:nvSpPr>
          <p:cNvPr id="10" name="Freeform 9"/>
          <p:cNvSpPr/>
          <p:nvPr/>
        </p:nvSpPr>
        <p:spPr>
          <a:xfrm>
            <a:off x="7010400" y="6138864"/>
            <a:ext cx="952500" cy="485775"/>
          </a:xfrm>
          <a:custGeom>
            <a:avLst/>
            <a:gdLst>
              <a:gd name="connsiteX0" fmla="*/ 569167 w 951722"/>
              <a:gd name="connsiteY0" fmla="*/ 121298 h 485192"/>
              <a:gd name="connsiteX1" fmla="*/ 569167 w 951722"/>
              <a:gd name="connsiteY1" fmla="*/ 121298 h 485192"/>
              <a:gd name="connsiteX2" fmla="*/ 438539 w 951722"/>
              <a:gd name="connsiteY2" fmla="*/ 83976 h 485192"/>
              <a:gd name="connsiteX3" fmla="*/ 401216 w 951722"/>
              <a:gd name="connsiteY3" fmla="*/ 74645 h 485192"/>
              <a:gd name="connsiteX4" fmla="*/ 195943 w 951722"/>
              <a:gd name="connsiteY4" fmla="*/ 65315 h 485192"/>
              <a:gd name="connsiteX5" fmla="*/ 223934 w 951722"/>
              <a:gd name="connsiteY5" fmla="*/ 0 h 485192"/>
              <a:gd name="connsiteX6" fmla="*/ 83975 w 951722"/>
              <a:gd name="connsiteY6" fmla="*/ 205274 h 485192"/>
              <a:gd name="connsiteX7" fmla="*/ 0 w 951722"/>
              <a:gd name="connsiteY7" fmla="*/ 223935 h 485192"/>
              <a:gd name="connsiteX8" fmla="*/ 27992 w 951722"/>
              <a:gd name="connsiteY8" fmla="*/ 382555 h 485192"/>
              <a:gd name="connsiteX9" fmla="*/ 270588 w 951722"/>
              <a:gd name="connsiteY9" fmla="*/ 447870 h 485192"/>
              <a:gd name="connsiteX10" fmla="*/ 681134 w 951722"/>
              <a:gd name="connsiteY10" fmla="*/ 485192 h 485192"/>
              <a:gd name="connsiteX11" fmla="*/ 914400 w 951722"/>
              <a:gd name="connsiteY11" fmla="*/ 475862 h 485192"/>
              <a:gd name="connsiteX12" fmla="*/ 951722 w 951722"/>
              <a:gd name="connsiteY12" fmla="*/ 317241 h 485192"/>
              <a:gd name="connsiteX13" fmla="*/ 793102 w 951722"/>
              <a:gd name="connsiteY13" fmla="*/ 177282 h 485192"/>
              <a:gd name="connsiteX14" fmla="*/ 569167 w 951722"/>
              <a:gd name="connsiteY14" fmla="*/ 121298 h 48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1722" h="485192">
                <a:moveTo>
                  <a:pt x="569167" y="121298"/>
                </a:moveTo>
                <a:lnTo>
                  <a:pt x="569167" y="121298"/>
                </a:lnTo>
                <a:cubicBezTo>
                  <a:pt x="442012" y="78912"/>
                  <a:pt x="529247" y="104133"/>
                  <a:pt x="438539" y="83976"/>
                </a:cubicBezTo>
                <a:cubicBezTo>
                  <a:pt x="426020" y="81194"/>
                  <a:pt x="414002" y="75629"/>
                  <a:pt x="401216" y="74645"/>
                </a:cubicBezTo>
                <a:cubicBezTo>
                  <a:pt x="332923" y="69392"/>
                  <a:pt x="264367" y="68425"/>
                  <a:pt x="195943" y="65315"/>
                </a:cubicBezTo>
                <a:cubicBezTo>
                  <a:pt x="215995" y="5158"/>
                  <a:pt x="200695" y="23241"/>
                  <a:pt x="223934" y="0"/>
                </a:cubicBezTo>
                <a:lnTo>
                  <a:pt x="83975" y="205274"/>
                </a:lnTo>
                <a:lnTo>
                  <a:pt x="0" y="223935"/>
                </a:lnTo>
                <a:lnTo>
                  <a:pt x="27992" y="382555"/>
                </a:lnTo>
                <a:lnTo>
                  <a:pt x="270588" y="447870"/>
                </a:lnTo>
                <a:lnTo>
                  <a:pt x="681134" y="485192"/>
                </a:lnTo>
                <a:lnTo>
                  <a:pt x="914400" y="475862"/>
                </a:lnTo>
                <a:lnTo>
                  <a:pt x="951722" y="317241"/>
                </a:lnTo>
                <a:lnTo>
                  <a:pt x="793102" y="177282"/>
                </a:lnTo>
                <a:lnTo>
                  <a:pt x="569167" y="12129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schemeClr val="tx1"/>
                </a:solidFill>
              </a:rPr>
              <a:t>Gleason</a:t>
            </a:r>
          </a:p>
          <a:p>
            <a:pPr algn="ctr">
              <a:defRPr/>
            </a:pPr>
            <a:r>
              <a:rPr lang="en-US" sz="1100" dirty="0">
                <a:solidFill>
                  <a:schemeClr val="tx1"/>
                </a:solidFill>
              </a:rPr>
              <a:t>≥4+3</a:t>
            </a:r>
          </a:p>
        </p:txBody>
      </p:sp>
      <p:sp>
        <p:nvSpPr>
          <p:cNvPr id="150538" name="TextBox 10"/>
          <p:cNvSpPr txBox="1">
            <a:spLocks noChangeArrowheads="1"/>
          </p:cNvSpPr>
          <p:nvPr/>
        </p:nvSpPr>
        <p:spPr bwMode="auto">
          <a:xfrm>
            <a:off x="4267200" y="3048001"/>
            <a:ext cx="1600200" cy="6461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Intensity</a:t>
            </a:r>
          </a:p>
          <a:p>
            <a:pPr eaLnBrk="1" hangingPunct="1">
              <a:spcBef>
                <a:spcPct val="0"/>
              </a:spcBef>
              <a:buFontTx/>
              <a:buNone/>
            </a:pPr>
            <a:r>
              <a:rPr lang="en-US" altLang="en-US" sz="1800"/>
              <a:t>Haralick</a:t>
            </a:r>
          </a:p>
        </p:txBody>
      </p:sp>
      <p:sp>
        <p:nvSpPr>
          <p:cNvPr id="150539" name="TextBox 11"/>
          <p:cNvSpPr txBox="1">
            <a:spLocks noChangeArrowheads="1"/>
          </p:cNvSpPr>
          <p:nvPr/>
        </p:nvSpPr>
        <p:spPr bwMode="auto">
          <a:xfrm>
            <a:off x="4287838" y="4276726"/>
            <a:ext cx="1600200" cy="6461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Intensity</a:t>
            </a:r>
          </a:p>
          <a:p>
            <a:pPr eaLnBrk="1" hangingPunct="1">
              <a:spcBef>
                <a:spcPct val="0"/>
              </a:spcBef>
              <a:buFontTx/>
              <a:buNone/>
            </a:pPr>
            <a:r>
              <a:rPr lang="en-US" altLang="en-US" sz="1800"/>
              <a:t>Haralick</a:t>
            </a:r>
          </a:p>
        </p:txBody>
      </p:sp>
      <p:sp>
        <p:nvSpPr>
          <p:cNvPr id="150540" name="TextBox 12"/>
          <p:cNvSpPr txBox="1">
            <a:spLocks noChangeArrowheads="1"/>
          </p:cNvSpPr>
          <p:nvPr/>
        </p:nvSpPr>
        <p:spPr bwMode="auto">
          <a:xfrm>
            <a:off x="6661150" y="3114676"/>
            <a:ext cx="1600200" cy="6461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Random Forest</a:t>
            </a:r>
          </a:p>
          <a:p>
            <a:pPr eaLnBrk="1" hangingPunct="1">
              <a:spcBef>
                <a:spcPct val="0"/>
              </a:spcBef>
              <a:buFontTx/>
              <a:buNone/>
            </a:pPr>
            <a:r>
              <a:rPr lang="en-US" altLang="en-US" sz="1800"/>
              <a:t>Classifier</a:t>
            </a:r>
          </a:p>
        </p:txBody>
      </p:sp>
      <p:cxnSp>
        <p:nvCxnSpPr>
          <p:cNvPr id="15" name="Straight Arrow Connector 14"/>
          <p:cNvCxnSpPr>
            <a:stCxn id="150531" idx="3"/>
            <a:endCxn id="150536" idx="1"/>
          </p:cNvCxnSpPr>
          <p:nvPr/>
        </p:nvCxnSpPr>
        <p:spPr>
          <a:xfrm flipV="1">
            <a:off x="3825876" y="2228850"/>
            <a:ext cx="441325"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817938" y="3381375"/>
            <a:ext cx="442912"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859214" y="4592639"/>
            <a:ext cx="441325" cy="15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7461250" y="3867150"/>
            <a:ext cx="0" cy="15001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6254751" y="6154739"/>
            <a:ext cx="441325" cy="31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150540" idx="1"/>
          </p:cNvCxnSpPr>
          <p:nvPr/>
        </p:nvCxnSpPr>
        <p:spPr>
          <a:xfrm>
            <a:off x="5889626" y="2308226"/>
            <a:ext cx="771525" cy="112871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889626" y="3394075"/>
            <a:ext cx="77152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5857875" y="3406775"/>
            <a:ext cx="793750" cy="11811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7276" y="2928939"/>
            <a:ext cx="1801813" cy="1074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6" name="Straight Arrow Connector 35"/>
          <p:cNvCxnSpPr/>
          <p:nvPr/>
        </p:nvCxnSpPr>
        <p:spPr>
          <a:xfrm flipV="1">
            <a:off x="8278814" y="2133601"/>
            <a:ext cx="331787" cy="9826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2471" name="TextBox 37"/>
          <p:cNvSpPr txBox="1">
            <a:spLocks noChangeArrowheads="1"/>
          </p:cNvSpPr>
          <p:nvPr/>
        </p:nvSpPr>
        <p:spPr bwMode="auto">
          <a:xfrm>
            <a:off x="8666163" y="1571626"/>
            <a:ext cx="1600200" cy="5238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t>Reject: low grade Pca, BPH</a:t>
            </a:r>
          </a:p>
        </p:txBody>
      </p:sp>
      <p:cxnSp>
        <p:nvCxnSpPr>
          <p:cNvPr id="39" name="Straight Arrow Connector 38"/>
          <p:cNvCxnSpPr/>
          <p:nvPr/>
        </p:nvCxnSpPr>
        <p:spPr>
          <a:xfrm>
            <a:off x="8286750" y="3771900"/>
            <a:ext cx="704850" cy="7239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2473" name="TextBox 41"/>
          <p:cNvSpPr txBox="1">
            <a:spLocks noChangeArrowheads="1"/>
          </p:cNvSpPr>
          <p:nvPr/>
        </p:nvSpPr>
        <p:spPr bwMode="auto">
          <a:xfrm>
            <a:off x="8991600" y="4495801"/>
            <a:ext cx="1600200" cy="5238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t>Accept: intermed &amp;</a:t>
            </a:r>
          </a:p>
          <a:p>
            <a:pPr eaLnBrk="1" hangingPunct="1">
              <a:spcBef>
                <a:spcPct val="0"/>
              </a:spcBef>
              <a:buFontTx/>
              <a:buNone/>
            </a:pPr>
            <a:r>
              <a:rPr lang="en-US" altLang="en-US" sz="1400"/>
              <a:t>High grade PCa</a:t>
            </a:r>
          </a:p>
        </p:txBody>
      </p:sp>
      <p:sp>
        <p:nvSpPr>
          <p:cNvPr id="150554" name="Rectangle 42"/>
          <p:cNvSpPr>
            <a:spLocks noChangeArrowheads="1"/>
          </p:cNvSpPr>
          <p:nvPr/>
        </p:nvSpPr>
        <p:spPr bwMode="auto">
          <a:xfrm>
            <a:off x="8396288" y="6646863"/>
            <a:ext cx="22717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000">
                <a:latin typeface="Arial" panose="020B0604020202020204" pitchFamily="34" charset="0"/>
              </a:rPr>
              <a:t>Lay N  et al.  SPIE proceedings 2016</a:t>
            </a:r>
            <a:endParaRPr lang="en-US" altLang="en-US" sz="1800">
              <a:latin typeface="Arial" panose="020B0604020202020204" pitchFamily="34" charset="0"/>
            </a:endParaRPr>
          </a:p>
        </p:txBody>
      </p:sp>
      <p:sp>
        <p:nvSpPr>
          <p:cNvPr id="150555" name="TextBox 43"/>
          <p:cNvSpPr txBox="1">
            <a:spLocks noChangeArrowheads="1"/>
          </p:cNvSpPr>
          <p:nvPr/>
        </p:nvSpPr>
        <p:spPr bwMode="auto">
          <a:xfrm>
            <a:off x="1752600" y="2230439"/>
            <a:ext cx="3889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t>T2</a:t>
            </a:r>
          </a:p>
        </p:txBody>
      </p:sp>
      <p:sp>
        <p:nvSpPr>
          <p:cNvPr id="150556" name="TextBox 44"/>
          <p:cNvSpPr txBox="1">
            <a:spLocks noChangeArrowheads="1"/>
          </p:cNvSpPr>
          <p:nvPr/>
        </p:nvSpPr>
        <p:spPr bwMode="auto">
          <a:xfrm>
            <a:off x="1524001" y="3433764"/>
            <a:ext cx="5381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t>ADC</a:t>
            </a:r>
          </a:p>
        </p:txBody>
      </p:sp>
      <p:sp>
        <p:nvSpPr>
          <p:cNvPr id="150557" name="TextBox 45"/>
          <p:cNvSpPr txBox="1">
            <a:spLocks noChangeArrowheads="1"/>
          </p:cNvSpPr>
          <p:nvPr/>
        </p:nvSpPr>
        <p:spPr bwMode="auto">
          <a:xfrm>
            <a:off x="1528764" y="4516439"/>
            <a:ext cx="7080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t>b2000</a:t>
            </a:r>
          </a:p>
        </p:txBody>
      </p:sp>
      <p:cxnSp>
        <p:nvCxnSpPr>
          <p:cNvPr id="48" name="Straight Connector 47"/>
          <p:cNvCxnSpPr>
            <a:stCxn id="150536" idx="1"/>
            <a:endCxn id="150536" idx="3"/>
          </p:cNvCxnSpPr>
          <p:nvPr/>
        </p:nvCxnSpPr>
        <p:spPr>
          <a:xfrm>
            <a:off x="4267200" y="2228850"/>
            <a:ext cx="160020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240213" y="3381375"/>
            <a:ext cx="160020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276725" y="4592638"/>
            <a:ext cx="160020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 name="Straight Arrow Connector 2"/>
          <p:cNvCxnSpPr>
            <a:stCxn id="150536" idx="3"/>
          </p:cNvCxnSpPr>
          <p:nvPr/>
        </p:nvCxnSpPr>
        <p:spPr>
          <a:xfrm>
            <a:off x="5867400" y="2228058"/>
            <a:ext cx="784225" cy="8866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a:stCxn id="150538" idx="3"/>
          </p:cNvCxnSpPr>
          <p:nvPr/>
        </p:nvCxnSpPr>
        <p:spPr>
          <a:xfrm>
            <a:off x="5867400" y="3371058"/>
            <a:ext cx="656492" cy="103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50539" idx="3"/>
          </p:cNvCxnSpPr>
          <p:nvPr/>
        </p:nvCxnSpPr>
        <p:spPr>
          <a:xfrm flipV="1">
            <a:off x="5888038" y="3760789"/>
            <a:ext cx="836612" cy="838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3"/>
          </p:cNvCxnSpPr>
          <p:nvPr/>
        </p:nvCxnSpPr>
        <p:spPr>
          <a:xfrm>
            <a:off x="6221413" y="6110289"/>
            <a:ext cx="503237" cy="285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7737231" y="3867150"/>
            <a:ext cx="17584" cy="11525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50540" idx="3"/>
            <a:endCxn id="34" idx="1"/>
          </p:cNvCxnSpPr>
          <p:nvPr/>
        </p:nvCxnSpPr>
        <p:spPr>
          <a:xfrm>
            <a:off x="8261350" y="3437733"/>
            <a:ext cx="415926" cy="285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34" idx="0"/>
          </p:cNvCxnSpPr>
          <p:nvPr/>
        </p:nvCxnSpPr>
        <p:spPr>
          <a:xfrm flipH="1" flipV="1">
            <a:off x="9530862" y="2228058"/>
            <a:ext cx="47321" cy="7008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9578183" y="3867150"/>
            <a:ext cx="58186" cy="409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6330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500"/>
                                        <p:tgtEl>
                                          <p:spTgt spid="21"/>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xEl>
                                              <p:pRg st="1" end="1"/>
                                            </p:txEl>
                                          </p:spTgt>
                                        </p:tgtEl>
                                        <p:attrNameLst>
                                          <p:attrName>style.visibility</p:attrName>
                                        </p:attrNameLst>
                                      </p:cBhvr>
                                      <p:to>
                                        <p:strVal val="visible"/>
                                      </p:to>
                                    </p:set>
                                    <p:animEffect transition="in" filter="fade">
                                      <p:cBhvr>
                                        <p:cTn id="26" dur="500"/>
                                        <p:tgtEl>
                                          <p:spTgt spid="10">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32471"/>
                                        </p:tgtEl>
                                        <p:attrNameLst>
                                          <p:attrName>style.visibility</p:attrName>
                                        </p:attrNameLst>
                                      </p:cBhvr>
                                      <p:to>
                                        <p:strVal val="visible"/>
                                      </p:to>
                                    </p:set>
                                    <p:animEffect transition="in" filter="fade">
                                      <p:cBhvr>
                                        <p:cTn id="31" dur="500"/>
                                        <p:tgtEl>
                                          <p:spTgt spid="23247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2473"/>
                                        </p:tgtEl>
                                        <p:attrNameLst>
                                          <p:attrName>style.visibility</p:attrName>
                                        </p:attrNameLst>
                                      </p:cBhvr>
                                      <p:to>
                                        <p:strVal val="visible"/>
                                      </p:to>
                                    </p:set>
                                    <p:animEffect transition="in" filter="fade">
                                      <p:cBhvr>
                                        <p:cTn id="34" dur="500"/>
                                        <p:tgtEl>
                                          <p:spTgt spid="232473"/>
                                        </p:tgtEl>
                                      </p:cBhvr>
                                    </p:animEffect>
                                  </p:childTnLst>
                                </p:cTn>
                              </p:par>
                              <p:par>
                                <p:cTn id="35" presetID="10"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par>
                                <p:cTn id="38" presetID="10" presetClass="entr" presetSubtype="0"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32471" grpId="0" animBg="1"/>
      <p:bldP spid="23247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Object 7"/>
          <p:cNvPicPr>
            <a:picLocks noChangeArrowheads="1"/>
          </p:cNvPicPr>
          <p:nvPr/>
        </p:nvPicPr>
        <p:blipFill>
          <a:blip r:embed="rId2">
            <a:extLst>
              <a:ext uri="{28A0092B-C50C-407E-A947-70E740481C1C}">
                <a14:useLocalDpi xmlns:a14="http://schemas.microsoft.com/office/drawing/2010/main" val="0"/>
              </a:ext>
            </a:extLst>
          </a:blip>
          <a:srcRect t="-5978" r="-220" b="-562"/>
          <a:stretch>
            <a:fillRect/>
          </a:stretch>
        </p:blipFill>
        <p:spPr bwMode="auto">
          <a:xfrm>
            <a:off x="1524000" y="0"/>
            <a:ext cx="8915400" cy="536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1"/>
          <p:cNvSpPr>
            <a:spLocks noChangeArrowheads="1"/>
          </p:cNvSpPr>
          <p:nvPr/>
        </p:nvSpPr>
        <p:spPr bwMode="auto">
          <a:xfrm>
            <a:off x="6096000" y="5573712"/>
            <a:ext cx="579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eaLnBrk="1" hangingPunct="1">
              <a:spcBef>
                <a:spcPct val="0"/>
              </a:spcBef>
              <a:buNone/>
            </a:pPr>
            <a:r>
              <a:rPr lang="en-US" altLang="en-US" sz="1800" kern="0" dirty="0"/>
              <a:t>Random Forest Classifier  Ron Summers NIH</a:t>
            </a:r>
          </a:p>
        </p:txBody>
      </p:sp>
      <p:sp>
        <p:nvSpPr>
          <p:cNvPr id="4" name="Rectangle 3"/>
          <p:cNvSpPr/>
          <p:nvPr/>
        </p:nvSpPr>
        <p:spPr>
          <a:xfrm>
            <a:off x="1524000" y="5943600"/>
            <a:ext cx="9144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sysClr val="windowText" lastClr="000000"/>
                </a:solidFill>
              </a:rPr>
              <a:t>Jin Tae Kwak et al.   Med Physics, 2015</a:t>
            </a:r>
          </a:p>
        </p:txBody>
      </p:sp>
    </p:spTree>
    <p:extLst>
      <p:ext uri="{BB962C8B-B14F-4D97-AF65-F5344CB8AC3E}">
        <p14:creationId xmlns:p14="http://schemas.microsoft.com/office/powerpoint/2010/main" val="2419166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0364" y="1671639"/>
            <a:ext cx="2162175" cy="172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155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3963" y="1671638"/>
            <a:ext cx="2241550" cy="173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637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1" y="1717676"/>
            <a:ext cx="2360613" cy="1725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86001" y="3644900"/>
            <a:ext cx="619125" cy="369888"/>
          </a:xfrm>
          <a:prstGeom prst="rect">
            <a:avLst/>
          </a:prstGeom>
          <a:noFill/>
        </p:spPr>
        <p:txBody>
          <a:bodyPr wrap="none">
            <a:spAutoFit/>
          </a:bodyPr>
          <a:lstStyle/>
          <a:p>
            <a:pPr>
              <a:defRPr/>
            </a:pPr>
            <a:r>
              <a:rPr lang="en-US" dirty="0">
                <a:latin typeface="Calibri"/>
              </a:rPr>
              <a:t>T2W</a:t>
            </a:r>
          </a:p>
        </p:txBody>
      </p:sp>
      <p:sp>
        <p:nvSpPr>
          <p:cNvPr id="12" name="TextBox 11"/>
          <p:cNvSpPr txBox="1"/>
          <p:nvPr/>
        </p:nvSpPr>
        <p:spPr>
          <a:xfrm>
            <a:off x="4598988" y="3660775"/>
            <a:ext cx="582612" cy="369888"/>
          </a:xfrm>
          <a:prstGeom prst="rect">
            <a:avLst/>
          </a:prstGeom>
          <a:noFill/>
        </p:spPr>
        <p:txBody>
          <a:bodyPr wrap="none">
            <a:spAutoFit/>
          </a:bodyPr>
          <a:lstStyle/>
          <a:p>
            <a:pPr>
              <a:defRPr/>
            </a:pPr>
            <a:r>
              <a:rPr lang="en-US" dirty="0">
                <a:latin typeface="Calibri"/>
              </a:rPr>
              <a:t>ADC</a:t>
            </a:r>
          </a:p>
        </p:txBody>
      </p:sp>
      <p:sp>
        <p:nvSpPr>
          <p:cNvPr id="13" name="TextBox 12"/>
          <p:cNvSpPr txBox="1"/>
          <p:nvPr/>
        </p:nvSpPr>
        <p:spPr>
          <a:xfrm>
            <a:off x="8775700" y="3635375"/>
            <a:ext cx="584200" cy="368300"/>
          </a:xfrm>
          <a:prstGeom prst="rect">
            <a:avLst/>
          </a:prstGeom>
          <a:noFill/>
        </p:spPr>
        <p:txBody>
          <a:bodyPr wrap="none">
            <a:spAutoFit/>
          </a:bodyPr>
          <a:lstStyle/>
          <a:p>
            <a:pPr>
              <a:defRPr/>
            </a:pPr>
            <a:r>
              <a:rPr lang="en-US" dirty="0">
                <a:latin typeface="Calibri"/>
              </a:rPr>
              <a:t>CAD</a:t>
            </a:r>
          </a:p>
        </p:txBody>
      </p:sp>
      <p:sp>
        <p:nvSpPr>
          <p:cNvPr id="15" name="Text Box 22"/>
          <p:cNvSpPr txBox="1">
            <a:spLocks noChangeArrowheads="1"/>
          </p:cNvSpPr>
          <p:nvPr/>
        </p:nvSpPr>
        <p:spPr bwMode="auto">
          <a:xfrm>
            <a:off x="6172201" y="6367464"/>
            <a:ext cx="5046663" cy="338137"/>
          </a:xfrm>
          <a:prstGeom prst="rect">
            <a:avLst/>
          </a:prstGeom>
          <a:noFill/>
          <a:ln w="9525">
            <a:noFill/>
            <a:miter lim="800000"/>
            <a:headEnd/>
            <a:tailEnd/>
          </a:ln>
        </p:spPr>
        <p:txBody>
          <a:bodyPr>
            <a:spAutoFit/>
          </a:bodyPr>
          <a:lstStyle/>
          <a:p>
            <a:pPr>
              <a:spcBef>
                <a:spcPct val="50000"/>
              </a:spcBef>
              <a:defRPr/>
            </a:pPr>
            <a:r>
              <a:rPr lang="en-US" sz="1600" dirty="0">
                <a:latin typeface="Arial" charset="0"/>
              </a:rPr>
              <a:t>Lay N et al.  SPIE proceedings 2016</a:t>
            </a:r>
          </a:p>
        </p:txBody>
      </p:sp>
      <p:pic>
        <p:nvPicPr>
          <p:cNvPr id="186378" name="Picture 4"/>
          <p:cNvPicPr>
            <a:picLocks noChangeAspect="1" noChangeArrowheads="1"/>
          </p:cNvPicPr>
          <p:nvPr/>
        </p:nvPicPr>
        <p:blipFill>
          <a:blip r:embed="rId6">
            <a:extLst>
              <a:ext uri="{28A0092B-C50C-407E-A947-70E740481C1C}">
                <a14:useLocalDpi xmlns:a14="http://schemas.microsoft.com/office/drawing/2010/main" val="0"/>
              </a:ext>
            </a:extLst>
          </a:blip>
          <a:srcRect r="64726"/>
          <a:stretch>
            <a:fillRect/>
          </a:stretch>
        </p:blipFill>
        <p:spPr bwMode="auto">
          <a:xfrm>
            <a:off x="6284913" y="1755776"/>
            <a:ext cx="1192212" cy="167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1562" name="Picture 3"/>
          <p:cNvPicPr>
            <a:picLocks noChangeAspect="1" noChangeArrowheads="1"/>
          </p:cNvPicPr>
          <p:nvPr/>
        </p:nvPicPr>
        <p:blipFill>
          <a:blip r:embed="rId7">
            <a:extLst>
              <a:ext uri="{28A0092B-C50C-407E-A947-70E740481C1C}">
                <a14:useLocalDpi xmlns:a14="http://schemas.microsoft.com/office/drawing/2010/main" val="0"/>
              </a:ext>
            </a:extLst>
          </a:blip>
          <a:srcRect l="63084" t="16667" r="10046" b="54167"/>
          <a:stretch>
            <a:fillRect/>
          </a:stretch>
        </p:blipFill>
        <p:spPr bwMode="auto">
          <a:xfrm>
            <a:off x="1630364" y="4329113"/>
            <a:ext cx="2365375" cy="1439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1563" name="Picture 2"/>
          <p:cNvPicPr>
            <a:picLocks noChangeAspect="1" noChangeArrowheads="1"/>
          </p:cNvPicPr>
          <p:nvPr/>
        </p:nvPicPr>
        <p:blipFill>
          <a:blip r:embed="rId8">
            <a:extLst>
              <a:ext uri="{28A0092B-C50C-407E-A947-70E740481C1C}">
                <a14:useLocalDpi xmlns:a14="http://schemas.microsoft.com/office/drawing/2010/main" val="0"/>
              </a:ext>
            </a:extLst>
          </a:blip>
          <a:srcRect l="59067" t="63841" r="28136" b="6696"/>
          <a:stretch>
            <a:fillRect/>
          </a:stretch>
        </p:blipFill>
        <p:spPr bwMode="auto">
          <a:xfrm>
            <a:off x="3995738" y="4335463"/>
            <a:ext cx="2311400" cy="1433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6381" name="Picture 2"/>
          <p:cNvPicPr>
            <a:picLocks noChangeAspect="1" noChangeArrowheads="1"/>
          </p:cNvPicPr>
          <p:nvPr/>
        </p:nvPicPr>
        <p:blipFill>
          <a:blip r:embed="rId8">
            <a:extLst>
              <a:ext uri="{28A0092B-C50C-407E-A947-70E740481C1C}">
                <a14:useLocalDpi xmlns:a14="http://schemas.microsoft.com/office/drawing/2010/main" val="0"/>
              </a:ext>
            </a:extLst>
          </a:blip>
          <a:srcRect l="59793" t="21722" r="29926" b="57405"/>
          <a:stretch>
            <a:fillRect/>
          </a:stretch>
        </p:blipFill>
        <p:spPr bwMode="auto">
          <a:xfrm>
            <a:off x="8153400" y="4167188"/>
            <a:ext cx="2438400" cy="1763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6382" name="Picture 2"/>
          <p:cNvPicPr>
            <a:picLocks noChangeAspect="1" noChangeArrowheads="1"/>
          </p:cNvPicPr>
          <p:nvPr/>
        </p:nvPicPr>
        <p:blipFill>
          <a:blip r:embed="rId9">
            <a:extLst>
              <a:ext uri="{28A0092B-C50C-407E-A947-70E740481C1C}">
                <a14:useLocalDpi xmlns:a14="http://schemas.microsoft.com/office/drawing/2010/main" val="0"/>
              </a:ext>
            </a:extLst>
          </a:blip>
          <a:srcRect l="11328" t="47221" r="79787" b="30740"/>
          <a:stretch>
            <a:fillRect/>
          </a:stretch>
        </p:blipFill>
        <p:spPr bwMode="auto">
          <a:xfrm>
            <a:off x="6518276" y="4316413"/>
            <a:ext cx="1389063" cy="868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6383" name="Picture 5" descr="C:\Users\turkbeyi\Desktop\Clipboard02.t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18275" y="5062539"/>
            <a:ext cx="1466850"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7" name="Title 1"/>
          <p:cNvSpPr>
            <a:spLocks noGrp="1"/>
          </p:cNvSpPr>
          <p:nvPr>
            <p:ph type="title"/>
          </p:nvPr>
        </p:nvSpPr>
        <p:spPr/>
        <p:txBody>
          <a:bodyPr/>
          <a:lstStyle/>
          <a:p>
            <a:r>
              <a:rPr lang="en-US" altLang="en-US" sz="3600" b="1"/>
              <a:t>CAD Outperforms Trained Human Readers in Defining Lesion Contours</a:t>
            </a:r>
          </a:p>
        </p:txBody>
      </p:sp>
    </p:spTree>
    <p:extLst>
      <p:ext uri="{BB962C8B-B14F-4D97-AF65-F5344CB8AC3E}">
        <p14:creationId xmlns:p14="http://schemas.microsoft.com/office/powerpoint/2010/main" val="3803233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6378"/>
                                        </p:tgtEl>
                                        <p:attrNameLst>
                                          <p:attrName>style.visibility</p:attrName>
                                        </p:attrNameLst>
                                      </p:cBhvr>
                                      <p:to>
                                        <p:strVal val="visible"/>
                                      </p:to>
                                    </p:set>
                                    <p:animEffect transition="in" filter="fade">
                                      <p:cBhvr>
                                        <p:cTn id="7" dur="500"/>
                                        <p:tgtEl>
                                          <p:spTgt spid="1863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86372"/>
                                        </p:tgtEl>
                                        <p:attrNameLst>
                                          <p:attrName>style.visibility</p:attrName>
                                        </p:attrNameLst>
                                      </p:cBhvr>
                                      <p:to>
                                        <p:strVal val="visible"/>
                                      </p:to>
                                    </p:set>
                                    <p:animEffect transition="in" filter="fade">
                                      <p:cBhvr>
                                        <p:cTn id="15" dur="500"/>
                                        <p:tgtEl>
                                          <p:spTgt spid="18637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86383"/>
                                        </p:tgtEl>
                                        <p:attrNameLst>
                                          <p:attrName>style.visibility</p:attrName>
                                        </p:attrNameLst>
                                      </p:cBhvr>
                                      <p:to>
                                        <p:strVal val="visible"/>
                                      </p:to>
                                    </p:set>
                                    <p:animEffect transition="in" filter="fade">
                                      <p:cBhvr>
                                        <p:cTn id="20" dur="500"/>
                                        <p:tgtEl>
                                          <p:spTgt spid="186383"/>
                                        </p:tgtEl>
                                      </p:cBhvr>
                                    </p:animEffect>
                                  </p:childTnLst>
                                </p:cTn>
                              </p:par>
                              <p:par>
                                <p:cTn id="21" presetID="10" presetClass="entr" presetSubtype="0" fill="hold" nodeType="withEffect">
                                  <p:stCondLst>
                                    <p:cond delay="0"/>
                                  </p:stCondLst>
                                  <p:childTnLst>
                                    <p:set>
                                      <p:cBhvr>
                                        <p:cTn id="22" dur="1" fill="hold">
                                          <p:stCondLst>
                                            <p:cond delay="0"/>
                                          </p:stCondLst>
                                        </p:cTn>
                                        <p:tgtEl>
                                          <p:spTgt spid="186382"/>
                                        </p:tgtEl>
                                        <p:attrNameLst>
                                          <p:attrName>style.visibility</p:attrName>
                                        </p:attrNameLst>
                                      </p:cBhvr>
                                      <p:to>
                                        <p:strVal val="visible"/>
                                      </p:to>
                                    </p:set>
                                    <p:animEffect transition="in" filter="fade">
                                      <p:cBhvr>
                                        <p:cTn id="23" dur="500"/>
                                        <p:tgtEl>
                                          <p:spTgt spid="18638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86381"/>
                                        </p:tgtEl>
                                        <p:attrNameLst>
                                          <p:attrName>style.visibility</p:attrName>
                                        </p:attrNameLst>
                                      </p:cBhvr>
                                      <p:to>
                                        <p:strVal val="visible"/>
                                      </p:to>
                                    </p:set>
                                    <p:animEffect transition="in" filter="fade">
                                      <p:cBhvr>
                                        <p:cTn id="28" dur="500"/>
                                        <p:tgtEl>
                                          <p:spTgt spid="186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idx="1"/>
          </p:nvPr>
        </p:nvSpPr>
        <p:spPr bwMode="auto">
          <a:xfrm>
            <a:off x="1546226" y="4483101"/>
            <a:ext cx="2270125" cy="1211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indent="0" algn="ctr">
              <a:buNone/>
            </a:pPr>
            <a:r>
              <a:rPr lang="en-US" altLang="en-US" sz="2000" dirty="0"/>
              <a:t>Patient undergoes preoperative MRI</a:t>
            </a:r>
          </a:p>
        </p:txBody>
      </p:sp>
      <p:sp>
        <p:nvSpPr>
          <p:cNvPr id="27651" name="Title 1"/>
          <p:cNvSpPr>
            <a:spLocks noGrp="1"/>
          </p:cNvSpPr>
          <p:nvPr>
            <p:ph type="title"/>
          </p:nvPr>
        </p:nvSpPr>
        <p:spPr bwMode="auto">
          <a:xfrm>
            <a:off x="2133600" y="762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3D printing to assist surgical planning</a:t>
            </a:r>
          </a:p>
        </p:txBody>
      </p:sp>
      <p:sp>
        <p:nvSpPr>
          <p:cNvPr id="27652" name="AutoShape 4" descr="Image result for renty franklin"/>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sz="24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sz="24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sz="24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sz="24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9pPr>
          </a:lstStyle>
          <a:p>
            <a:endParaRPr lang="en-US" altLang="en-US" kern="0"/>
          </a:p>
        </p:txBody>
      </p:sp>
      <p:sp>
        <p:nvSpPr>
          <p:cNvPr id="27653" name="AutoShape 6" descr="Image result for renty franklin"/>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sz="24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sz="24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sz="24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sz="24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9pPr>
          </a:lstStyle>
          <a:p>
            <a:endParaRPr lang="en-US" altLang="en-US" kern="0"/>
          </a:p>
        </p:txBody>
      </p:sp>
      <p:sp>
        <p:nvSpPr>
          <p:cNvPr id="27654" name="AutoShape 8" descr="Image result for renty franklin"/>
          <p:cNvSpPr>
            <a:spLocks noChangeAspect="1" noChangeArrowheads="1"/>
          </p:cNvSpPr>
          <p:nvPr/>
        </p:nvSpPr>
        <p:spPr bwMode="auto">
          <a:xfrm>
            <a:off x="2005013"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sz="24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sz="24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sz="24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sz="24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9pPr>
          </a:lstStyle>
          <a:p>
            <a:endParaRPr lang="en-US" altLang="en-US" kern="0"/>
          </a:p>
        </p:txBody>
      </p:sp>
      <p:sp>
        <p:nvSpPr>
          <p:cNvPr id="27655" name="AutoShape 2" descr="Image result for university of maryland mri"/>
          <p:cNvSpPr>
            <a:spLocks noChangeAspect="1" noChangeArrowheads="1"/>
          </p:cNvSpPr>
          <p:nvPr/>
        </p:nvSpPr>
        <p:spPr bwMode="auto">
          <a:xfrm>
            <a:off x="2157413" y="274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sz="24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sz="24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sz="24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sz="24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9pPr>
          </a:lstStyle>
          <a:p>
            <a:endParaRPr lang="en-US" altLang="en-US" kern="0"/>
          </a:p>
        </p:txBody>
      </p:sp>
      <p:sp>
        <p:nvSpPr>
          <p:cNvPr id="17" name="Content Placeholder 2"/>
          <p:cNvSpPr txBox="1">
            <a:spLocks/>
          </p:cNvSpPr>
          <p:nvPr/>
        </p:nvSpPr>
        <p:spPr>
          <a:xfrm>
            <a:off x="4295776" y="4543425"/>
            <a:ext cx="2752725" cy="1671638"/>
          </a:xfrm>
          <a:prstGeom prst="rect">
            <a:avLst/>
          </a:prstGeom>
        </p:spPr>
        <p:txBody>
          <a:bodyPr anchor="ctr"/>
          <a:lstStyle>
            <a:lvl1pPr marL="342900" indent="-342900" algn="l" rtl="0" eaLnBrk="0" fontAlgn="base" hangingPunct="0">
              <a:spcBef>
                <a:spcPts val="700"/>
              </a:spcBef>
              <a:spcAft>
                <a:spcPct val="0"/>
              </a:spcAft>
              <a:defRPr sz="2200">
                <a:solidFill>
                  <a:srgbClr val="CC0000"/>
                </a:solidFill>
                <a:latin typeface="+mj-lt"/>
                <a:ea typeface="MS PGothic" panose="020B0600070205080204" pitchFamily="34" charset="-128"/>
                <a:cs typeface="MS PGothic" charset="0"/>
                <a:sym typeface="Arial" pitchFamily="34" charset="0"/>
              </a:defRPr>
            </a:lvl1pPr>
            <a:lvl2pPr marL="742950" indent="-285750" algn="l" rtl="0" eaLnBrk="0" fontAlgn="base" hangingPunct="0">
              <a:spcBef>
                <a:spcPts val="1000"/>
              </a:spcBef>
              <a:spcAft>
                <a:spcPct val="0"/>
              </a:spcAft>
              <a:defRPr sz="2000">
                <a:solidFill>
                  <a:schemeClr val="tx1"/>
                </a:solidFill>
                <a:latin typeface="+mn-lt"/>
                <a:ea typeface="MS PGothic" panose="020B0600070205080204" pitchFamily="34" charset="-128"/>
                <a:cs typeface="MS PGothic" charset="0"/>
                <a:sym typeface="Times New Roman" pitchFamily="18" charset="0"/>
              </a:defRPr>
            </a:lvl2pPr>
            <a:lvl3pPr marL="457200" indent="-225425" algn="l" rtl="0" eaLnBrk="0" fontAlgn="base" hangingPunct="0">
              <a:spcBef>
                <a:spcPts val="480"/>
              </a:spcBef>
              <a:spcAft>
                <a:spcPct val="0"/>
              </a:spcAft>
              <a:buClr>
                <a:srgbClr val="CC0000"/>
              </a:buClr>
              <a:buSzPct val="100000"/>
              <a:buFont typeface="Times New Roman" pitchFamily="18" charset="0"/>
              <a:buChar char="•"/>
              <a:defRPr sz="2000" i="1">
                <a:solidFill>
                  <a:srgbClr val="CC0000"/>
                </a:solidFill>
                <a:latin typeface="+mn-lt"/>
                <a:ea typeface="MS PGothic" panose="020B0600070205080204" pitchFamily="34" charset="-128"/>
                <a:cs typeface="MS PGothic" charset="0"/>
                <a:sym typeface="Times New Roman" pitchFamily="18" charset="0"/>
              </a:defRPr>
            </a:lvl3pPr>
            <a:lvl4pPr marL="698500" indent="-228600" algn="l" rtl="0" eaLnBrk="0" fontAlgn="base" hangingPunct="0">
              <a:spcBef>
                <a:spcPts val="500"/>
              </a:spcBef>
              <a:spcAft>
                <a:spcPct val="0"/>
              </a:spcAft>
              <a:buClr>
                <a:srgbClr val="000000"/>
              </a:buClr>
              <a:buSzPct val="100000"/>
              <a:buFont typeface="Times New Roman" pitchFamily="18" charset="0"/>
              <a:buChar char="–"/>
              <a:defRPr sz="2000" b="0" i="0">
                <a:solidFill>
                  <a:schemeClr val="tx1"/>
                </a:solidFill>
                <a:latin typeface="+mn-lt"/>
                <a:ea typeface="MS PGothic" panose="020B0600070205080204" pitchFamily="34" charset="-128"/>
                <a:cs typeface="MS PGothic" charset="0"/>
                <a:sym typeface="Times New Roman" pitchFamily="18" charset="0"/>
              </a:defRPr>
            </a:lvl4pPr>
            <a:lvl5pPr marL="698500" indent="-228600" algn="l" rtl="0" eaLnBrk="0" fontAlgn="base" hangingPunct="0">
              <a:spcBef>
                <a:spcPts val="500"/>
              </a:spcBef>
              <a:spcAft>
                <a:spcPct val="0"/>
              </a:spcAft>
              <a:buClr>
                <a:srgbClr val="CC0000"/>
              </a:buClr>
              <a:buSzPct val="100000"/>
              <a:buFont typeface="Arial" pitchFamily="34" charset="0"/>
              <a:buChar char="•"/>
              <a:defRPr>
                <a:solidFill>
                  <a:srgbClr val="CC0000"/>
                </a:solidFill>
                <a:latin typeface="+mj-lt"/>
                <a:ea typeface="MS PGothic" panose="020B0600070205080204" pitchFamily="34" charset="-128"/>
                <a:cs typeface="MS PGothic" charset="0"/>
                <a:sym typeface="Arial" pitchFamily="34" charset="0"/>
              </a:defRPr>
            </a:lvl5pPr>
            <a:lvl6pPr marL="1155700" indent="-228600" algn="l" rtl="0" fontAlgn="base">
              <a:spcBef>
                <a:spcPts val="500"/>
              </a:spcBef>
              <a:spcAft>
                <a:spcPct val="0"/>
              </a:spcAft>
              <a:buClr>
                <a:srgbClr val="CC0000"/>
              </a:buClr>
              <a:buSzPct val="100000"/>
              <a:buFont typeface="Arial" charset="0"/>
              <a:buChar char="•"/>
              <a:defRPr i="1">
                <a:solidFill>
                  <a:srgbClr val="CC0000"/>
                </a:solidFill>
                <a:latin typeface="+mn-lt"/>
                <a:ea typeface="+mn-ea"/>
                <a:cs typeface="+mn-cs"/>
                <a:sym typeface="Arial" charset="0"/>
              </a:defRPr>
            </a:lvl6pPr>
            <a:lvl7pPr marL="1612900" indent="-228600" algn="l" rtl="0" fontAlgn="base">
              <a:spcBef>
                <a:spcPts val="500"/>
              </a:spcBef>
              <a:spcAft>
                <a:spcPct val="0"/>
              </a:spcAft>
              <a:buClr>
                <a:srgbClr val="CC0000"/>
              </a:buClr>
              <a:buSzPct val="100000"/>
              <a:buFont typeface="Arial" charset="0"/>
              <a:buChar char="•"/>
              <a:defRPr i="1">
                <a:solidFill>
                  <a:srgbClr val="CC0000"/>
                </a:solidFill>
                <a:latin typeface="+mn-lt"/>
                <a:ea typeface="+mn-ea"/>
                <a:cs typeface="+mn-cs"/>
                <a:sym typeface="Arial" charset="0"/>
              </a:defRPr>
            </a:lvl7pPr>
            <a:lvl8pPr marL="2070100" indent="-228600" algn="l" rtl="0" fontAlgn="base">
              <a:spcBef>
                <a:spcPts val="500"/>
              </a:spcBef>
              <a:spcAft>
                <a:spcPct val="0"/>
              </a:spcAft>
              <a:buClr>
                <a:srgbClr val="CC0000"/>
              </a:buClr>
              <a:buSzPct val="100000"/>
              <a:buFont typeface="Arial" charset="0"/>
              <a:buChar char="•"/>
              <a:defRPr i="1">
                <a:solidFill>
                  <a:srgbClr val="CC0000"/>
                </a:solidFill>
                <a:latin typeface="+mn-lt"/>
                <a:ea typeface="+mn-ea"/>
                <a:cs typeface="+mn-cs"/>
                <a:sym typeface="Arial" charset="0"/>
              </a:defRPr>
            </a:lvl8pPr>
            <a:lvl9pPr marL="2527300" indent="-228600" algn="l" rtl="0" fontAlgn="base">
              <a:spcBef>
                <a:spcPts val="500"/>
              </a:spcBef>
              <a:spcAft>
                <a:spcPct val="0"/>
              </a:spcAft>
              <a:buClr>
                <a:srgbClr val="CC0000"/>
              </a:buClr>
              <a:buSzPct val="100000"/>
              <a:buFont typeface="Arial" charset="0"/>
              <a:buChar char="•"/>
              <a:defRPr i="1">
                <a:solidFill>
                  <a:srgbClr val="CC0000"/>
                </a:solidFill>
                <a:latin typeface="+mn-lt"/>
                <a:ea typeface="+mn-ea"/>
                <a:cs typeface="+mn-cs"/>
                <a:sym typeface="Arial" charset="0"/>
              </a:defRPr>
            </a:lvl9pPr>
          </a:lstStyle>
          <a:p>
            <a:pPr marL="0" indent="0" algn="ctr">
              <a:defRPr/>
            </a:pPr>
            <a:r>
              <a:rPr lang="en-US" sz="2000" kern="0" dirty="0">
                <a:solidFill>
                  <a:schemeClr val="tx1"/>
                </a:solidFill>
              </a:rPr>
              <a:t>3D Model of the prostate is created from MRI and printed using 3D printer</a:t>
            </a:r>
          </a:p>
        </p:txBody>
      </p:sp>
      <p:sp>
        <p:nvSpPr>
          <p:cNvPr id="18" name="Content Placeholder 2"/>
          <p:cNvSpPr txBox="1">
            <a:spLocks/>
          </p:cNvSpPr>
          <p:nvPr/>
        </p:nvSpPr>
        <p:spPr>
          <a:xfrm>
            <a:off x="7534275" y="4883151"/>
            <a:ext cx="2794000" cy="1211263"/>
          </a:xfrm>
          <a:prstGeom prst="rect">
            <a:avLst/>
          </a:prstGeom>
        </p:spPr>
        <p:txBody>
          <a:bodyPr anchor="ctr"/>
          <a:lstStyle>
            <a:lvl1pPr marL="342900" indent="-342900" algn="l" rtl="0" eaLnBrk="0" fontAlgn="base" hangingPunct="0">
              <a:spcBef>
                <a:spcPts val="700"/>
              </a:spcBef>
              <a:spcAft>
                <a:spcPct val="0"/>
              </a:spcAft>
              <a:defRPr sz="2200">
                <a:solidFill>
                  <a:srgbClr val="CC0000"/>
                </a:solidFill>
                <a:latin typeface="+mj-lt"/>
                <a:ea typeface="MS PGothic" panose="020B0600070205080204" pitchFamily="34" charset="-128"/>
                <a:cs typeface="MS PGothic" charset="0"/>
                <a:sym typeface="Arial" pitchFamily="34" charset="0"/>
              </a:defRPr>
            </a:lvl1pPr>
            <a:lvl2pPr marL="742950" indent="-285750" algn="l" rtl="0" eaLnBrk="0" fontAlgn="base" hangingPunct="0">
              <a:spcBef>
                <a:spcPts val="1000"/>
              </a:spcBef>
              <a:spcAft>
                <a:spcPct val="0"/>
              </a:spcAft>
              <a:defRPr sz="2000">
                <a:solidFill>
                  <a:schemeClr val="tx1"/>
                </a:solidFill>
                <a:latin typeface="+mn-lt"/>
                <a:ea typeface="MS PGothic" panose="020B0600070205080204" pitchFamily="34" charset="-128"/>
                <a:cs typeface="MS PGothic" charset="0"/>
                <a:sym typeface="Times New Roman" pitchFamily="18" charset="0"/>
              </a:defRPr>
            </a:lvl2pPr>
            <a:lvl3pPr marL="457200" indent="-225425" algn="l" rtl="0" eaLnBrk="0" fontAlgn="base" hangingPunct="0">
              <a:spcBef>
                <a:spcPts val="480"/>
              </a:spcBef>
              <a:spcAft>
                <a:spcPct val="0"/>
              </a:spcAft>
              <a:buClr>
                <a:srgbClr val="CC0000"/>
              </a:buClr>
              <a:buSzPct val="100000"/>
              <a:buFont typeface="Times New Roman" pitchFamily="18" charset="0"/>
              <a:buChar char="•"/>
              <a:defRPr sz="2000" i="1">
                <a:solidFill>
                  <a:srgbClr val="CC0000"/>
                </a:solidFill>
                <a:latin typeface="+mn-lt"/>
                <a:ea typeface="MS PGothic" panose="020B0600070205080204" pitchFamily="34" charset="-128"/>
                <a:cs typeface="MS PGothic" charset="0"/>
                <a:sym typeface="Times New Roman" pitchFamily="18" charset="0"/>
              </a:defRPr>
            </a:lvl3pPr>
            <a:lvl4pPr marL="698500" indent="-228600" algn="l" rtl="0" eaLnBrk="0" fontAlgn="base" hangingPunct="0">
              <a:spcBef>
                <a:spcPts val="500"/>
              </a:spcBef>
              <a:spcAft>
                <a:spcPct val="0"/>
              </a:spcAft>
              <a:buClr>
                <a:srgbClr val="000000"/>
              </a:buClr>
              <a:buSzPct val="100000"/>
              <a:buFont typeface="Times New Roman" pitchFamily="18" charset="0"/>
              <a:buChar char="–"/>
              <a:defRPr sz="2000" b="0" i="0">
                <a:solidFill>
                  <a:schemeClr val="tx1"/>
                </a:solidFill>
                <a:latin typeface="+mn-lt"/>
                <a:ea typeface="MS PGothic" panose="020B0600070205080204" pitchFamily="34" charset="-128"/>
                <a:cs typeface="MS PGothic" charset="0"/>
                <a:sym typeface="Times New Roman" pitchFamily="18" charset="0"/>
              </a:defRPr>
            </a:lvl4pPr>
            <a:lvl5pPr marL="698500" indent="-228600" algn="l" rtl="0" eaLnBrk="0" fontAlgn="base" hangingPunct="0">
              <a:spcBef>
                <a:spcPts val="500"/>
              </a:spcBef>
              <a:spcAft>
                <a:spcPct val="0"/>
              </a:spcAft>
              <a:buClr>
                <a:srgbClr val="CC0000"/>
              </a:buClr>
              <a:buSzPct val="100000"/>
              <a:buFont typeface="Arial" pitchFamily="34" charset="0"/>
              <a:buChar char="•"/>
              <a:defRPr>
                <a:solidFill>
                  <a:srgbClr val="CC0000"/>
                </a:solidFill>
                <a:latin typeface="+mj-lt"/>
                <a:ea typeface="MS PGothic" panose="020B0600070205080204" pitchFamily="34" charset="-128"/>
                <a:cs typeface="MS PGothic" charset="0"/>
                <a:sym typeface="Arial" pitchFamily="34" charset="0"/>
              </a:defRPr>
            </a:lvl5pPr>
            <a:lvl6pPr marL="1155700" indent="-228600" algn="l" rtl="0" fontAlgn="base">
              <a:spcBef>
                <a:spcPts val="500"/>
              </a:spcBef>
              <a:spcAft>
                <a:spcPct val="0"/>
              </a:spcAft>
              <a:buClr>
                <a:srgbClr val="CC0000"/>
              </a:buClr>
              <a:buSzPct val="100000"/>
              <a:buFont typeface="Arial" charset="0"/>
              <a:buChar char="•"/>
              <a:defRPr i="1">
                <a:solidFill>
                  <a:srgbClr val="CC0000"/>
                </a:solidFill>
                <a:latin typeface="+mn-lt"/>
                <a:ea typeface="+mn-ea"/>
                <a:cs typeface="+mn-cs"/>
                <a:sym typeface="Arial" charset="0"/>
              </a:defRPr>
            </a:lvl6pPr>
            <a:lvl7pPr marL="1612900" indent="-228600" algn="l" rtl="0" fontAlgn="base">
              <a:spcBef>
                <a:spcPts val="500"/>
              </a:spcBef>
              <a:spcAft>
                <a:spcPct val="0"/>
              </a:spcAft>
              <a:buClr>
                <a:srgbClr val="CC0000"/>
              </a:buClr>
              <a:buSzPct val="100000"/>
              <a:buFont typeface="Arial" charset="0"/>
              <a:buChar char="•"/>
              <a:defRPr i="1">
                <a:solidFill>
                  <a:srgbClr val="CC0000"/>
                </a:solidFill>
                <a:latin typeface="+mn-lt"/>
                <a:ea typeface="+mn-ea"/>
                <a:cs typeface="+mn-cs"/>
                <a:sym typeface="Arial" charset="0"/>
              </a:defRPr>
            </a:lvl7pPr>
            <a:lvl8pPr marL="2070100" indent="-228600" algn="l" rtl="0" fontAlgn="base">
              <a:spcBef>
                <a:spcPts val="500"/>
              </a:spcBef>
              <a:spcAft>
                <a:spcPct val="0"/>
              </a:spcAft>
              <a:buClr>
                <a:srgbClr val="CC0000"/>
              </a:buClr>
              <a:buSzPct val="100000"/>
              <a:buFont typeface="Arial" charset="0"/>
              <a:buChar char="•"/>
              <a:defRPr i="1">
                <a:solidFill>
                  <a:srgbClr val="CC0000"/>
                </a:solidFill>
                <a:latin typeface="+mn-lt"/>
                <a:ea typeface="+mn-ea"/>
                <a:cs typeface="+mn-cs"/>
                <a:sym typeface="Arial" charset="0"/>
              </a:defRPr>
            </a:lvl8pPr>
            <a:lvl9pPr marL="2527300" indent="-228600" algn="l" rtl="0" fontAlgn="base">
              <a:spcBef>
                <a:spcPts val="500"/>
              </a:spcBef>
              <a:spcAft>
                <a:spcPct val="0"/>
              </a:spcAft>
              <a:buClr>
                <a:srgbClr val="CC0000"/>
              </a:buClr>
              <a:buSzPct val="100000"/>
              <a:buFont typeface="Arial" charset="0"/>
              <a:buChar char="•"/>
              <a:defRPr i="1">
                <a:solidFill>
                  <a:srgbClr val="CC0000"/>
                </a:solidFill>
                <a:latin typeface="+mn-lt"/>
                <a:ea typeface="+mn-ea"/>
                <a:cs typeface="+mn-cs"/>
                <a:sym typeface="Arial" charset="0"/>
              </a:defRPr>
            </a:lvl9pPr>
          </a:lstStyle>
          <a:p>
            <a:pPr marL="0" indent="0" algn="ctr">
              <a:defRPr/>
            </a:pPr>
            <a:r>
              <a:rPr lang="en-US" sz="2000" kern="0" dirty="0">
                <a:solidFill>
                  <a:schemeClr val="tx1"/>
                </a:solidFill>
              </a:rPr>
              <a:t>3D Model used intraoperative to assist with resection of prostate and attention to tumor margins</a:t>
            </a:r>
          </a:p>
        </p:txBody>
      </p:sp>
      <p:sp>
        <p:nvSpPr>
          <p:cNvPr id="27658" name="Right Arrow 8"/>
          <p:cNvSpPr>
            <a:spLocks noChangeArrowheads="1"/>
          </p:cNvSpPr>
          <p:nvPr/>
        </p:nvSpPr>
        <p:spPr bwMode="auto">
          <a:xfrm>
            <a:off x="3924301" y="3384551"/>
            <a:ext cx="371475" cy="1338263"/>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sz="24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sz="24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sz="24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sz="24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9pPr>
          </a:lstStyle>
          <a:p>
            <a:endParaRPr lang="en-US" altLang="en-US" kern="0"/>
          </a:p>
        </p:txBody>
      </p:sp>
      <p:sp>
        <p:nvSpPr>
          <p:cNvPr id="27659" name="Right Arrow 20"/>
          <p:cNvSpPr>
            <a:spLocks noChangeArrowheads="1"/>
          </p:cNvSpPr>
          <p:nvPr/>
        </p:nvSpPr>
        <p:spPr bwMode="auto">
          <a:xfrm>
            <a:off x="6861176" y="3384551"/>
            <a:ext cx="373063" cy="1338263"/>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sz="24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sz="24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sz="24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sz="24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9pPr>
          </a:lstStyle>
          <a:p>
            <a:endParaRPr lang="en-US" altLang="en-US" kern="0"/>
          </a:p>
        </p:txBody>
      </p:sp>
      <p:pic>
        <p:nvPicPr>
          <p:cNvPr id="27660" name="Picture 2" descr="http://www.melbourneurology.net.au/assets/default/normal-prostate-mri-1384611177.jpg"/>
          <p:cNvPicPr>
            <a:picLocks noChangeAspect="1" noChangeArrowheads="1"/>
          </p:cNvPicPr>
          <p:nvPr/>
        </p:nvPicPr>
        <p:blipFill>
          <a:blip r:embed="rId2">
            <a:extLst>
              <a:ext uri="{28A0092B-C50C-407E-A947-70E740481C1C}">
                <a14:useLocalDpi xmlns:a14="http://schemas.microsoft.com/office/drawing/2010/main" val="0"/>
              </a:ext>
            </a:extLst>
          </a:blip>
          <a:srcRect l="30875" t="34872" r="30875" b="22353"/>
          <a:stretch>
            <a:fillRect/>
          </a:stretch>
        </p:blipFill>
        <p:spPr bwMode="auto">
          <a:xfrm>
            <a:off x="1931989" y="3051176"/>
            <a:ext cx="161607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2"/>
          <p:cNvPicPr>
            <a:picLocks noChangeAspect="1"/>
          </p:cNvPicPr>
          <p:nvPr/>
        </p:nvPicPr>
        <p:blipFill>
          <a:blip r:embed="rId3">
            <a:extLst>
              <a:ext uri="{28A0092B-C50C-407E-A947-70E740481C1C}">
                <a14:useLocalDpi xmlns:a14="http://schemas.microsoft.com/office/drawing/2010/main" val="0"/>
              </a:ext>
            </a:extLst>
          </a:blip>
          <a:srcRect l="69341" t="62480" r="11887" b="15013"/>
          <a:stretch>
            <a:fillRect/>
          </a:stretch>
        </p:blipFill>
        <p:spPr bwMode="auto">
          <a:xfrm>
            <a:off x="4602164" y="3051176"/>
            <a:ext cx="2078037" cy="140176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4" descr="https://3dprint.com/wp-content/uploads/2016/04/3dp_prostate_3dmodel_realprosta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1" y="2963863"/>
            <a:ext cx="2632075"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2176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216742" y="76200"/>
            <a:ext cx="10073148" cy="1143000"/>
          </a:xfrm>
        </p:spPr>
        <p:txBody>
          <a:bodyPr/>
          <a:lstStyle/>
          <a:p>
            <a:pPr eaLnBrk="1" hangingPunct="1"/>
            <a:r>
              <a:rPr lang="en-US" altLang="en-US" sz="4000" b="1" dirty="0">
                <a:solidFill>
                  <a:srgbClr val="FFFF00"/>
                </a:solidFill>
              </a:rPr>
              <a:t>Prostate Specific Membrane Antigen (PSMA)</a:t>
            </a:r>
            <a:endParaRPr lang="en-US" altLang="en-US" sz="2800" b="1" dirty="0">
              <a:solidFill>
                <a:srgbClr val="FFFF00"/>
              </a:solidFill>
            </a:endParaRPr>
          </a:p>
        </p:txBody>
      </p:sp>
      <p:sp>
        <p:nvSpPr>
          <p:cNvPr id="4" name="Rectangle 3"/>
          <p:cNvSpPr/>
          <p:nvPr/>
        </p:nvSpPr>
        <p:spPr>
          <a:xfrm>
            <a:off x="390832" y="1373066"/>
            <a:ext cx="8067368" cy="415498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3300" b="0" i="0" u="none" strike="noStrike" kern="0" cap="none" spc="0" normalizeH="0" baseline="0" noProof="0" dirty="0">
                <a:ln>
                  <a:noFill/>
                </a:ln>
                <a:solidFill>
                  <a:schemeClr val="bg1"/>
                </a:solidFill>
                <a:effectLst/>
                <a:uLnTx/>
                <a:uFillTx/>
                <a:cs typeface="Arial" charset="0"/>
              </a:rPr>
              <a:t> PSMA (prostate specific membrane antigen) is a transmembrane protein, which is highly expressed in many prostate cancers, particularly high grade cancers.</a:t>
            </a: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endParaRPr kumimoji="0" lang="en-US" sz="3300" b="0" i="0" u="none" strike="noStrike" kern="0" cap="none" spc="0" normalizeH="0" baseline="0" noProof="0" dirty="0">
              <a:ln>
                <a:noFill/>
              </a:ln>
              <a:solidFill>
                <a:schemeClr val="bg1"/>
              </a:solidFill>
              <a:effectLst/>
              <a:uLnTx/>
              <a:uFillTx/>
              <a:cs typeface="Arial" charset="0"/>
            </a:endParaRP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3300" b="0" i="0" u="none" strike="noStrike" kern="0" cap="none" spc="0" normalizeH="0" baseline="0" noProof="0" dirty="0">
                <a:ln>
                  <a:noFill/>
                </a:ln>
                <a:solidFill>
                  <a:schemeClr val="bg1"/>
                </a:solidFill>
                <a:effectLst/>
                <a:uLnTx/>
                <a:uFillTx/>
                <a:cs typeface="Arial" charset="0"/>
              </a:rPr>
              <a:t> Urea-based compounds have high affinity for the enzymatic domain of PSMA and are used for PET imaging</a:t>
            </a:r>
          </a:p>
        </p:txBody>
      </p:sp>
      <p:pic>
        <p:nvPicPr>
          <p:cNvPr id="5" name="Picture 4"/>
          <p:cNvPicPr>
            <a:picLocks noChangeAspect="1"/>
          </p:cNvPicPr>
          <p:nvPr/>
        </p:nvPicPr>
        <p:blipFill>
          <a:blip r:embed="rId2"/>
          <a:stretch>
            <a:fillRect/>
          </a:stretch>
        </p:blipFill>
        <p:spPr>
          <a:xfrm>
            <a:off x="8961588" y="1429028"/>
            <a:ext cx="2320929" cy="4068556"/>
          </a:xfrm>
          <a:prstGeom prst="rect">
            <a:avLst/>
          </a:prstGeom>
        </p:spPr>
      </p:pic>
      <p:sp>
        <p:nvSpPr>
          <p:cNvPr id="6" name="TextBox 5"/>
          <p:cNvSpPr txBox="1"/>
          <p:nvPr/>
        </p:nvSpPr>
        <p:spPr>
          <a:xfrm>
            <a:off x="8961588" y="5620383"/>
            <a:ext cx="3028393" cy="62324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31859C"/>
                </a:solidFill>
                <a:effectLst/>
                <a:uLnTx/>
                <a:uFillTx/>
                <a:latin typeface="Avenir Book"/>
                <a:cs typeface="Avenir Book"/>
              </a:rPr>
              <a:t>PSMA receptor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bg1"/>
                </a:solidFill>
                <a:effectLst/>
                <a:uLnTx/>
                <a:uFillTx/>
                <a:latin typeface="Avenir Book"/>
                <a:cs typeface="Avenir Book"/>
              </a:rPr>
              <a:t>http://ajpcell.physiology.org/content/288/5/C975</a:t>
            </a:r>
          </a:p>
        </p:txBody>
      </p:sp>
    </p:spTree>
    <p:extLst>
      <p:ext uri="{BB962C8B-B14F-4D97-AF65-F5344CB8AC3E}">
        <p14:creationId xmlns:p14="http://schemas.microsoft.com/office/powerpoint/2010/main" val="7709695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l="4320" t="61732" r="79443" b="11990"/>
          <a:stretch>
            <a:fillRect/>
          </a:stretch>
        </p:blipFill>
        <p:spPr bwMode="auto">
          <a:xfrm>
            <a:off x="1809751" y="2971801"/>
            <a:ext cx="2816225"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2"/>
          <p:cNvPicPr>
            <a:picLocks noChangeAspect="1" noChangeArrowheads="1"/>
          </p:cNvPicPr>
          <p:nvPr/>
        </p:nvPicPr>
        <p:blipFill>
          <a:blip r:embed="rId2">
            <a:extLst>
              <a:ext uri="{28A0092B-C50C-407E-A947-70E740481C1C}">
                <a14:useLocalDpi xmlns:a14="http://schemas.microsoft.com/office/drawing/2010/main" val="0"/>
              </a:ext>
            </a:extLst>
          </a:blip>
          <a:srcRect l="4611" t="23042" r="81567" b="51797"/>
          <a:stretch>
            <a:fillRect/>
          </a:stretch>
        </p:blipFill>
        <p:spPr bwMode="auto">
          <a:xfrm>
            <a:off x="7753350" y="496888"/>
            <a:ext cx="276225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2"/>
          <p:cNvPicPr>
            <a:picLocks noChangeAspect="1" noChangeArrowheads="1"/>
          </p:cNvPicPr>
          <p:nvPr/>
        </p:nvPicPr>
        <p:blipFill>
          <a:blip r:embed="rId2">
            <a:extLst>
              <a:ext uri="{28A0092B-C50C-407E-A947-70E740481C1C}">
                <a14:useLocalDpi xmlns:a14="http://schemas.microsoft.com/office/drawing/2010/main" val="0"/>
              </a:ext>
            </a:extLst>
          </a:blip>
          <a:srcRect l="29054" t="20918" r="55714" b="51407"/>
          <a:stretch>
            <a:fillRect/>
          </a:stretch>
        </p:blipFill>
        <p:spPr bwMode="auto">
          <a:xfrm>
            <a:off x="1809751" y="496888"/>
            <a:ext cx="2767013"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2"/>
          <p:cNvPicPr>
            <a:picLocks noChangeAspect="1" noChangeArrowheads="1"/>
          </p:cNvPicPr>
          <p:nvPr/>
        </p:nvPicPr>
        <p:blipFill>
          <a:blip r:embed="rId2">
            <a:extLst>
              <a:ext uri="{28A0092B-C50C-407E-A947-70E740481C1C}">
                <a14:useLocalDpi xmlns:a14="http://schemas.microsoft.com/office/drawing/2010/main" val="0"/>
              </a:ext>
            </a:extLst>
          </a:blip>
          <a:srcRect l="29948" t="62572" r="55714" b="11990"/>
          <a:stretch>
            <a:fillRect/>
          </a:stretch>
        </p:blipFill>
        <p:spPr bwMode="auto">
          <a:xfrm>
            <a:off x="4781550" y="496888"/>
            <a:ext cx="2833688"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Box 7"/>
          <p:cNvSpPr txBox="1">
            <a:spLocks noChangeArrowheads="1"/>
          </p:cNvSpPr>
          <p:nvPr/>
        </p:nvSpPr>
        <p:spPr bwMode="auto">
          <a:xfrm>
            <a:off x="2571750" y="2554289"/>
            <a:ext cx="1219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a:solidFill>
                  <a:schemeClr val="bg1"/>
                </a:solidFill>
                <a:latin typeface="Arial" panose="020B0604020202020204" pitchFamily="34" charset="0"/>
              </a:rPr>
              <a:t>T2W MRI</a:t>
            </a:r>
          </a:p>
        </p:txBody>
      </p:sp>
      <p:sp>
        <p:nvSpPr>
          <p:cNvPr id="39943" name="TextBox 8"/>
          <p:cNvSpPr txBox="1">
            <a:spLocks noChangeArrowheads="1"/>
          </p:cNvSpPr>
          <p:nvPr/>
        </p:nvSpPr>
        <p:spPr bwMode="auto">
          <a:xfrm>
            <a:off x="5695950" y="2590800"/>
            <a:ext cx="121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a:solidFill>
                  <a:schemeClr val="bg1"/>
                </a:solidFill>
                <a:latin typeface="Arial" panose="020B0604020202020204" pitchFamily="34" charset="0"/>
              </a:rPr>
              <a:t>ADC map</a:t>
            </a:r>
          </a:p>
        </p:txBody>
      </p:sp>
      <p:sp>
        <p:nvSpPr>
          <p:cNvPr id="39944" name="TextBox 9"/>
          <p:cNvSpPr txBox="1">
            <a:spLocks noChangeArrowheads="1"/>
          </p:cNvSpPr>
          <p:nvPr/>
        </p:nvSpPr>
        <p:spPr bwMode="auto">
          <a:xfrm>
            <a:off x="8362950" y="2590800"/>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a:solidFill>
                  <a:schemeClr val="bg1"/>
                </a:solidFill>
                <a:latin typeface="Arial" panose="020B0604020202020204" pitchFamily="34" charset="0"/>
              </a:rPr>
              <a:t>B=2000 DWI</a:t>
            </a:r>
          </a:p>
        </p:txBody>
      </p:sp>
      <p:sp>
        <p:nvSpPr>
          <p:cNvPr id="39945" name="TextBox 10"/>
          <p:cNvSpPr txBox="1">
            <a:spLocks noChangeArrowheads="1"/>
          </p:cNvSpPr>
          <p:nvPr/>
        </p:nvSpPr>
        <p:spPr bwMode="auto">
          <a:xfrm>
            <a:off x="1885950" y="5040313"/>
            <a:ext cx="2819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a:solidFill>
                  <a:schemeClr val="bg1"/>
                </a:solidFill>
                <a:latin typeface="Arial" panose="020B0604020202020204" pitchFamily="34" charset="0"/>
              </a:rPr>
              <a:t>DCE MRI permeability map</a:t>
            </a:r>
          </a:p>
        </p:txBody>
      </p:sp>
      <p:sp>
        <p:nvSpPr>
          <p:cNvPr id="58378" name="TextBox 11"/>
          <p:cNvSpPr txBox="1">
            <a:spLocks noChangeArrowheads="1"/>
          </p:cNvSpPr>
          <p:nvPr/>
        </p:nvSpPr>
        <p:spPr bwMode="auto">
          <a:xfrm>
            <a:off x="1885950" y="5715001"/>
            <a:ext cx="2895600" cy="92333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dirty="0">
                <a:latin typeface="Arial" panose="020B0604020202020204" pitchFamily="34" charset="0"/>
              </a:rPr>
              <a:t>TRUS/MRI fusion guided biopsy Gleason 4+5 prostate cancer</a:t>
            </a:r>
          </a:p>
        </p:txBody>
      </p:sp>
      <p:pic>
        <p:nvPicPr>
          <p:cNvPr id="39947" name="Picture 3"/>
          <p:cNvPicPr>
            <a:picLocks noChangeAspect="1" noChangeArrowheads="1"/>
          </p:cNvPicPr>
          <p:nvPr/>
        </p:nvPicPr>
        <p:blipFill>
          <a:blip r:embed="rId3">
            <a:extLst>
              <a:ext uri="{28A0092B-C50C-407E-A947-70E740481C1C}">
                <a14:useLocalDpi xmlns:a14="http://schemas.microsoft.com/office/drawing/2010/main" val="0"/>
              </a:ext>
            </a:extLst>
          </a:blip>
          <a:srcRect l="12233" t="41106" r="63367" b="23560"/>
          <a:stretch>
            <a:fillRect/>
          </a:stretch>
        </p:blipFill>
        <p:spPr bwMode="auto">
          <a:xfrm>
            <a:off x="5314951" y="3240089"/>
            <a:ext cx="4672013"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8" name="TextBox 13"/>
          <p:cNvSpPr txBox="1">
            <a:spLocks noChangeArrowheads="1"/>
          </p:cNvSpPr>
          <p:nvPr/>
        </p:nvSpPr>
        <p:spPr bwMode="auto">
          <a:xfrm>
            <a:off x="5924550" y="5983288"/>
            <a:ext cx="3810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a:solidFill>
                  <a:schemeClr val="bg1"/>
                </a:solidFill>
                <a:latin typeface="Arial" panose="020B0604020202020204" pitchFamily="34" charset="0"/>
              </a:rPr>
              <a:t>18F-DCFBC PET study localizes the anterior TZ lesion</a:t>
            </a:r>
          </a:p>
        </p:txBody>
      </p:sp>
    </p:spTree>
    <p:extLst>
      <p:ext uri="{BB962C8B-B14F-4D97-AF65-F5344CB8AC3E}">
        <p14:creationId xmlns:p14="http://schemas.microsoft.com/office/powerpoint/2010/main" val="1463454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378"/>
                                        </p:tgtEl>
                                        <p:attrNameLst>
                                          <p:attrName>style.visibility</p:attrName>
                                        </p:attrNameLst>
                                      </p:cBhvr>
                                      <p:to>
                                        <p:strVal val="visible"/>
                                      </p:to>
                                    </p:set>
                                    <p:animEffect transition="in" filter="fade">
                                      <p:cBhvr>
                                        <p:cTn id="7" dur="500"/>
                                        <p:tgtEl>
                                          <p:spTgt spid="58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stretch>
            <a:fillRect/>
          </a:stretch>
        </p:blipFill>
        <p:spPr>
          <a:xfrm>
            <a:off x="414704" y="1059916"/>
            <a:ext cx="11514699" cy="4738317"/>
          </a:xfrm>
          <a:prstGeom prst="rect">
            <a:avLst/>
          </a:prstGeom>
        </p:spPr>
      </p:pic>
      <p:sp>
        <p:nvSpPr>
          <p:cNvPr id="32" name="Rectangle 31"/>
          <p:cNvSpPr/>
          <p:nvPr/>
        </p:nvSpPr>
        <p:spPr>
          <a:xfrm>
            <a:off x="759396" y="262894"/>
            <a:ext cx="10536961"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400" b="0" i="0" u="none" strike="noStrike" kern="0" cap="none" spc="0" normalizeH="0" baseline="0" noProof="0" dirty="0">
                <a:ln>
                  <a:noFill/>
                </a:ln>
                <a:solidFill>
                  <a:schemeClr val="bg1"/>
                </a:solidFill>
                <a:effectLst/>
                <a:uLnTx/>
                <a:uFillTx/>
                <a:ea typeface="ＭＳ Ｐゴシック" panose="020B0600070205080204" pitchFamily="34" charset="-128"/>
              </a:rPr>
              <a:t>71-year old man with PSA=4ng/ml after radical prostatectomy. </a:t>
            </a:r>
          </a:p>
        </p:txBody>
      </p:sp>
      <p:sp>
        <p:nvSpPr>
          <p:cNvPr id="33" name="Rectangle 32"/>
          <p:cNvSpPr/>
          <p:nvPr/>
        </p:nvSpPr>
        <p:spPr>
          <a:xfrm>
            <a:off x="1814732" y="6133590"/>
            <a:ext cx="9808681" cy="40011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dirty="0">
                <a:ln>
                  <a:noFill/>
                </a:ln>
                <a:solidFill>
                  <a:schemeClr val="bg1"/>
                </a:solidFill>
                <a:effectLst/>
                <a:uLnTx/>
                <a:uFillTx/>
                <a:ea typeface="ＭＳ Ｐゴシック" panose="020B0600070205080204" pitchFamily="34" charset="-128"/>
              </a:rPr>
              <a:t>Courtesy of Dr. Frederik Giesel from University of Heidelberg, Germany</a:t>
            </a:r>
          </a:p>
        </p:txBody>
      </p:sp>
    </p:spTree>
    <p:extLst>
      <p:ext uri="{BB962C8B-B14F-4D97-AF65-F5344CB8AC3E}">
        <p14:creationId xmlns:p14="http://schemas.microsoft.com/office/powerpoint/2010/main" val="1892610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noFill/>
          <a:ln/>
        </p:spPr>
        <p:txBody>
          <a:bodyPr/>
          <a:lstStyle/>
          <a:p>
            <a:r>
              <a:rPr lang="en-US" sz="4000" dirty="0">
                <a:solidFill>
                  <a:schemeClr val="bg1"/>
                </a:solidFill>
                <a:latin typeface="+mn-lt"/>
                <a:cs typeface="Times New Roman" pitchFamily="18" charset="0"/>
              </a:rPr>
              <a:t>Prostate cancer</a:t>
            </a:r>
          </a:p>
        </p:txBody>
      </p:sp>
      <p:sp>
        <p:nvSpPr>
          <p:cNvPr id="283651" name="Rectangle 3"/>
          <p:cNvSpPr>
            <a:spLocks noGrp="1" noChangeArrowheads="1"/>
          </p:cNvSpPr>
          <p:nvPr>
            <p:ph type="body" idx="1"/>
          </p:nvPr>
        </p:nvSpPr>
        <p:spPr>
          <a:xfrm>
            <a:off x="1676400" y="2027238"/>
            <a:ext cx="4724400" cy="4525963"/>
          </a:xfrm>
          <a:noFill/>
          <a:ln/>
        </p:spPr>
        <p:txBody>
          <a:bodyPr/>
          <a:lstStyle/>
          <a:p>
            <a:pPr>
              <a:buFont typeface="Arial" charset="0"/>
              <a:buChar char="•"/>
            </a:pPr>
            <a:r>
              <a:rPr lang="en-US" dirty="0">
                <a:solidFill>
                  <a:schemeClr val="bg1"/>
                </a:solidFill>
                <a:cs typeface="Times New Roman" pitchFamily="18" charset="0"/>
              </a:rPr>
              <a:t>Most common cancer in men</a:t>
            </a:r>
          </a:p>
          <a:p>
            <a:pPr lvl="1">
              <a:buFont typeface="Arial" charset="0"/>
              <a:buChar char="•"/>
            </a:pPr>
            <a:r>
              <a:rPr lang="en-US" sz="2000" dirty="0">
                <a:solidFill>
                  <a:schemeClr val="bg1"/>
                </a:solidFill>
                <a:cs typeface="Times New Roman" pitchFamily="18" charset="0"/>
              </a:rPr>
              <a:t>233,000 new cases in the US in 2014</a:t>
            </a:r>
          </a:p>
          <a:p>
            <a:pPr lvl="1">
              <a:buFont typeface="Arial" charset="0"/>
              <a:buChar char="•"/>
            </a:pPr>
            <a:r>
              <a:rPr lang="en-US" sz="2000" dirty="0">
                <a:solidFill>
                  <a:schemeClr val="bg1"/>
                </a:solidFill>
                <a:cs typeface="Times New Roman" pitchFamily="18" charset="0"/>
              </a:rPr>
              <a:t>1 in 6 men will be diagnosed with prostate cancer in their life</a:t>
            </a:r>
          </a:p>
          <a:p>
            <a:pPr>
              <a:buFont typeface="Arial" charset="0"/>
              <a:buChar char="•"/>
            </a:pPr>
            <a:r>
              <a:rPr lang="en-US" b="0" dirty="0">
                <a:solidFill>
                  <a:schemeClr val="bg1"/>
                </a:solidFill>
                <a:effectLst/>
                <a:cs typeface="Times New Roman" pitchFamily="18" charset="0"/>
              </a:rPr>
              <a:t>Second leading cause of cancer death in US men</a:t>
            </a:r>
          </a:p>
        </p:txBody>
      </p:sp>
      <p:pic>
        <p:nvPicPr>
          <p:cNvPr id="1028" name="Picture 4" descr="http://image.slidesharecdn.com/prostate2013-130412164034-phpapp01/95/prostate-cancer-2013-7-638.jpg?cb=1365803293"/>
          <p:cNvPicPr>
            <a:picLocks noChangeAspect="1" noChangeArrowheads="1"/>
          </p:cNvPicPr>
          <p:nvPr/>
        </p:nvPicPr>
        <p:blipFill rotWithShape="1">
          <a:blip r:embed="rId3">
            <a:extLst>
              <a:ext uri="{28A0092B-C50C-407E-A947-70E740481C1C}">
                <a14:useLocalDpi xmlns:a14="http://schemas.microsoft.com/office/drawing/2010/main" val="0"/>
              </a:ext>
            </a:extLst>
          </a:blip>
          <a:srcRect l="11081"/>
          <a:stretch/>
        </p:blipFill>
        <p:spPr bwMode="auto">
          <a:xfrm>
            <a:off x="6477000" y="2209800"/>
            <a:ext cx="4114800" cy="347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264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46" y="808892"/>
            <a:ext cx="11099558" cy="4895152"/>
          </a:xfrm>
          <a:prstGeom prst="rect">
            <a:avLst/>
          </a:prstGeom>
        </p:spPr>
      </p:pic>
    </p:spTree>
    <p:extLst>
      <p:ext uri="{BB962C8B-B14F-4D97-AF65-F5344CB8AC3E}">
        <p14:creationId xmlns:p14="http://schemas.microsoft.com/office/powerpoint/2010/main" val="36159277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459" y="1970455"/>
            <a:ext cx="11500417" cy="296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838199" y="365125"/>
            <a:ext cx="11189677" cy="1325563"/>
          </a:xfrm>
        </p:spPr>
        <p:txBody>
          <a:bodyPr/>
          <a:lstStyle/>
          <a:p>
            <a:r>
              <a:rPr lang="en-US" dirty="0">
                <a:solidFill>
                  <a:srgbClr val="FFFF00"/>
                </a:solidFill>
              </a:rPr>
              <a:t>Neuroendocrine Prostate + </a:t>
            </a:r>
            <a:r>
              <a:rPr lang="en-US" dirty="0" err="1">
                <a:solidFill>
                  <a:srgbClr val="FFFF00"/>
                </a:solidFill>
              </a:rPr>
              <a:t>GaDOTATATE</a:t>
            </a:r>
            <a:r>
              <a:rPr lang="en-US" dirty="0">
                <a:solidFill>
                  <a:srgbClr val="FFFF00"/>
                </a:solidFill>
              </a:rPr>
              <a:t> study</a:t>
            </a:r>
          </a:p>
        </p:txBody>
      </p:sp>
    </p:spTree>
    <p:extLst>
      <p:ext uri="{BB962C8B-B14F-4D97-AF65-F5344CB8AC3E}">
        <p14:creationId xmlns:p14="http://schemas.microsoft.com/office/powerpoint/2010/main" val="24787300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3"/>
          <p:cNvSpPr>
            <a:spLocks noGrp="1"/>
          </p:cNvSpPr>
          <p:nvPr>
            <p:ph type="title"/>
          </p:nvPr>
        </p:nvSpPr>
        <p:spPr/>
        <p:txBody>
          <a:bodyPr/>
          <a:lstStyle/>
          <a:p>
            <a:endParaRPr lang="en-US" altLang="en-US" dirty="0"/>
          </a:p>
        </p:txBody>
      </p:sp>
      <p:pic>
        <p:nvPicPr>
          <p:cNvPr id="2051" name="Picture 4" descr="rsFig1.MRI-Tissue-Registration-Segmentation-Density.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92118"/>
            <a:ext cx="8071338" cy="667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128738" y="5741350"/>
            <a:ext cx="1866986" cy="369332"/>
          </a:xfrm>
          <a:prstGeom prst="rect">
            <a:avLst/>
          </a:prstGeom>
        </p:spPr>
        <p:txBody>
          <a:bodyPr wrap="none">
            <a:spAutoFit/>
          </a:bodyPr>
          <a:lstStyle/>
          <a:p>
            <a:r>
              <a:rPr lang="en-US" altLang="en-US" dirty="0">
                <a:solidFill>
                  <a:schemeClr val="bg1"/>
                </a:solidFill>
              </a:rPr>
              <a:t>Jin Tae Kwak 2016</a:t>
            </a:r>
            <a:endParaRPr lang="en-US" dirty="0">
              <a:solidFill>
                <a:schemeClr val="bg1"/>
              </a:solidFill>
            </a:endParaRPr>
          </a:p>
        </p:txBody>
      </p:sp>
    </p:spTree>
    <p:extLst>
      <p:ext uri="{BB962C8B-B14F-4D97-AF65-F5344CB8AC3E}">
        <p14:creationId xmlns:p14="http://schemas.microsoft.com/office/powerpoint/2010/main" val="12906375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1524001" y="-1"/>
            <a:ext cx="9031111" cy="1044223"/>
          </a:xfrm>
        </p:spPr>
        <p:txBody>
          <a:bodyPr>
            <a:normAutofit fontScale="90000"/>
          </a:bodyPr>
          <a:lstStyle/>
          <a:p>
            <a:pPr>
              <a:lnSpc>
                <a:spcPct val="90000"/>
              </a:lnSpc>
            </a:pPr>
            <a:r>
              <a:rPr lang="en-US" sz="3100" dirty="0">
                <a:latin typeface="Arial" charset="0"/>
                <a:ea typeface="ヒラギノ角ゴ Pro W3" charset="0"/>
                <a:cs typeface="ヒラギノ角ゴ Pro W3" charset="0"/>
              </a:rPr>
              <a:t>Precision </a:t>
            </a:r>
            <a:r>
              <a:rPr lang="en-US" sz="3100" dirty="0" err="1">
                <a:latin typeface="Arial" charset="0"/>
                <a:ea typeface="ヒラギノ角ゴ Pro W3" charset="0"/>
                <a:cs typeface="ヒラギノ角ゴ Pro W3" charset="0"/>
              </a:rPr>
              <a:t>Dx</a:t>
            </a:r>
            <a:r>
              <a:rPr lang="en-US" sz="3100" dirty="0">
                <a:latin typeface="Arial" charset="0"/>
                <a:ea typeface="ヒラギノ角ゴ Pro W3" charset="0"/>
                <a:cs typeface="ヒラギノ角ゴ Pro W3" charset="0"/>
              </a:rPr>
              <a:t> for Prostate Cancer – U Miami Model:</a:t>
            </a:r>
            <a:br>
              <a:rPr lang="en-US" sz="3100" dirty="0">
                <a:latin typeface="Arial" charset="0"/>
                <a:ea typeface="ヒラギノ角ゴ Pro W3" charset="0"/>
                <a:cs typeface="ヒラギノ角ゴ Pro W3" charset="0"/>
              </a:rPr>
            </a:br>
            <a:r>
              <a:rPr lang="en-US" sz="3100" b="1" i="1" dirty="0">
                <a:latin typeface="Arial" charset="0"/>
                <a:ea typeface="ヒラギノ角ゴ Pro W3" charset="0"/>
                <a:cs typeface="ヒラギノ角ゴ Pro W3" charset="0"/>
              </a:rPr>
              <a:t>MRI (</a:t>
            </a:r>
            <a:r>
              <a:rPr lang="en-US" sz="3100" b="1" i="1" dirty="0" err="1">
                <a:latin typeface="Arial" charset="0"/>
                <a:ea typeface="ヒラギノ角ゴ Pro W3" charset="0"/>
                <a:cs typeface="ヒラギノ角ゴ Pro W3" charset="0"/>
              </a:rPr>
              <a:t>radiomics</a:t>
            </a:r>
            <a:r>
              <a:rPr lang="en-US" sz="3100" b="1" i="1" dirty="0">
                <a:latin typeface="Arial" charset="0"/>
                <a:ea typeface="ヒラギノ角ゴ Pro W3" charset="0"/>
                <a:cs typeface="ヒラギノ角ゴ Pro W3" charset="0"/>
              </a:rPr>
              <a:t>) + genomics = </a:t>
            </a:r>
            <a:r>
              <a:rPr lang="en-US" sz="3100" b="1" i="1" dirty="0" err="1">
                <a:latin typeface="Arial" charset="0"/>
                <a:ea typeface="ヒラギノ角ゴ Pro W3" charset="0"/>
                <a:cs typeface="ヒラギノ角ゴ Pro W3" charset="0"/>
              </a:rPr>
              <a:t>radiogenomics</a:t>
            </a:r>
            <a:endParaRPr lang="en-US" b="1" i="1" dirty="0">
              <a:latin typeface="Arial" charset="0"/>
              <a:ea typeface="ヒラギノ角ゴ Pro W3" charset="0"/>
              <a:cs typeface="ヒラギノ角ゴ Pro W3" charset="0"/>
            </a:endParaRPr>
          </a:p>
        </p:txBody>
      </p:sp>
      <p:pic>
        <p:nvPicPr>
          <p:cNvPr id="440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4334" y="1143002"/>
            <a:ext cx="8113889" cy="516546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1524001" y="6308470"/>
            <a:ext cx="9144000" cy="523220"/>
          </a:xfrm>
          <a:prstGeom prst="rect">
            <a:avLst/>
          </a:prstGeom>
          <a:noFill/>
        </p:spPr>
        <p:txBody>
          <a:bodyPr wrap="square" rtlCol="0">
            <a:spAutoFit/>
          </a:bodyPr>
          <a:lstStyle/>
          <a:p>
            <a:pPr algn="r"/>
            <a:r>
              <a:rPr lang="en-US" sz="1400" i="1" dirty="0">
                <a:latin typeface="Arial" charset="0"/>
                <a:ea typeface="ヒラギノ角ゴ Pro W3" charset="0"/>
                <a:cs typeface="ヒラギノ角ゴ Pro W3" charset="0"/>
              </a:rPr>
              <a:t>c/o R. </a:t>
            </a:r>
            <a:r>
              <a:rPr lang="en-US" sz="1400" i="1" dirty="0" err="1">
                <a:latin typeface="Arial" charset="0"/>
                <a:ea typeface="ヒラギノ角ゴ Pro W3" charset="0"/>
                <a:cs typeface="ヒラギノ角ゴ Pro W3" charset="0"/>
              </a:rPr>
              <a:t>Stoyanova</a:t>
            </a:r>
            <a:r>
              <a:rPr lang="en-US" sz="1400" i="1" dirty="0">
                <a:latin typeface="Arial" charset="0"/>
                <a:ea typeface="ヒラギノ角ゴ Pro W3" charset="0"/>
                <a:cs typeface="ヒラギノ角ゴ Pro W3" charset="0"/>
              </a:rPr>
              <a:t>, A. Pollack, S. </a:t>
            </a:r>
            <a:r>
              <a:rPr lang="en-US" sz="1400" i="1" dirty="0" err="1">
                <a:latin typeface="Arial" charset="0"/>
                <a:ea typeface="ヒラギノ角ゴ Pro W3" charset="0"/>
                <a:cs typeface="ヒラギノ角ゴ Pro W3" charset="0"/>
              </a:rPr>
              <a:t>Punnen</a:t>
            </a:r>
            <a:r>
              <a:rPr lang="en-US" sz="1400" i="1" dirty="0">
                <a:latin typeface="Arial" charset="0"/>
                <a:ea typeface="ヒラギノ角ゴ Pro W3" charset="0"/>
                <a:cs typeface="ヒラギノ角ゴ Pro W3" charset="0"/>
              </a:rPr>
              <a:t>, Univ. of Miami – </a:t>
            </a:r>
            <a:r>
              <a:rPr lang="en-US" sz="1400" i="1" dirty="0" err="1">
                <a:latin typeface="Arial" charset="0"/>
                <a:ea typeface="ヒラギノ角ゴ Pro W3" charset="0"/>
                <a:cs typeface="ヒラギノ角ゴ Pro W3" charset="0"/>
              </a:rPr>
              <a:t>Oncotarget</a:t>
            </a:r>
            <a:r>
              <a:rPr lang="en-US" sz="1400" i="1" dirty="0">
                <a:latin typeface="Arial" charset="0"/>
                <a:ea typeface="ヒラギノ角ゴ Pro W3" charset="0"/>
                <a:cs typeface="ヒラギノ角ゴ Pro W3" charset="0"/>
              </a:rPr>
              <a:t> 2016</a:t>
            </a:r>
          </a:p>
          <a:p>
            <a:pPr algn="r"/>
            <a:r>
              <a:rPr lang="en-US" sz="1400" b="1" i="1" dirty="0">
                <a:latin typeface="Arial" charset="0"/>
                <a:ea typeface="ヒラギノ角ゴ Pro W3" charset="0"/>
                <a:cs typeface="ヒラギノ角ゴ Pro W3" charset="0"/>
              </a:rPr>
              <a:t>Presented at the First Global Summit on Precision </a:t>
            </a:r>
            <a:r>
              <a:rPr lang="en-US" sz="1400" b="1" i="1" dirty="0" err="1">
                <a:latin typeface="Arial" charset="0"/>
                <a:ea typeface="ヒラギノ角ゴ Pro W3" charset="0"/>
                <a:cs typeface="ヒラギノ角ゴ Pro W3" charset="0"/>
              </a:rPr>
              <a:t>Dx</a:t>
            </a:r>
            <a:r>
              <a:rPr lang="en-US" sz="1400" b="1" i="1" dirty="0">
                <a:latin typeface="Arial" charset="0"/>
                <a:ea typeface="ヒラギノ角ゴ Pro W3" charset="0"/>
                <a:cs typeface="ヒラギノ角ゴ Pro W3" charset="0"/>
              </a:rPr>
              <a:t> for Prostate Cancer</a:t>
            </a:r>
            <a:endParaRPr lang="en-US" sz="1400" dirty="0"/>
          </a:p>
        </p:txBody>
      </p:sp>
    </p:spTree>
    <p:custDataLst>
      <p:tags r:id="rId1"/>
    </p:custDataLst>
    <p:extLst>
      <p:ext uri="{BB962C8B-B14F-4D97-AF65-F5344CB8AC3E}">
        <p14:creationId xmlns:p14="http://schemas.microsoft.com/office/powerpoint/2010/main" val="18924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39"/>
          <p:cNvSpPr/>
          <p:nvPr/>
        </p:nvSpPr>
        <p:spPr>
          <a:xfrm>
            <a:off x="1537147" y="3071854"/>
            <a:ext cx="3087200" cy="1942987"/>
          </a:xfrm>
          <a:custGeom>
            <a:avLst/>
            <a:gdLst>
              <a:gd name="connsiteX0" fmla="*/ 457200 w 4682837"/>
              <a:gd name="connsiteY0" fmla="*/ 637310 h 2563091"/>
              <a:gd name="connsiteX1" fmla="*/ 457200 w 4682837"/>
              <a:gd name="connsiteY1" fmla="*/ 637310 h 2563091"/>
              <a:gd name="connsiteX2" fmla="*/ 581891 w 4682837"/>
              <a:gd name="connsiteY2" fmla="*/ 526473 h 2563091"/>
              <a:gd name="connsiteX3" fmla="*/ 623455 w 4682837"/>
              <a:gd name="connsiteY3" fmla="*/ 512619 h 2563091"/>
              <a:gd name="connsiteX4" fmla="*/ 665018 w 4682837"/>
              <a:gd name="connsiteY4" fmla="*/ 484910 h 2563091"/>
              <a:gd name="connsiteX5" fmla="*/ 692728 w 4682837"/>
              <a:gd name="connsiteY5" fmla="*/ 457200 h 2563091"/>
              <a:gd name="connsiteX6" fmla="*/ 734291 w 4682837"/>
              <a:gd name="connsiteY6" fmla="*/ 443346 h 2563091"/>
              <a:gd name="connsiteX7" fmla="*/ 775855 w 4682837"/>
              <a:gd name="connsiteY7" fmla="*/ 415637 h 2563091"/>
              <a:gd name="connsiteX8" fmla="*/ 817418 w 4682837"/>
              <a:gd name="connsiteY8" fmla="*/ 401782 h 2563091"/>
              <a:gd name="connsiteX9" fmla="*/ 845128 w 4682837"/>
              <a:gd name="connsiteY9" fmla="*/ 374073 h 2563091"/>
              <a:gd name="connsiteX10" fmla="*/ 928255 w 4682837"/>
              <a:gd name="connsiteY10" fmla="*/ 332510 h 2563091"/>
              <a:gd name="connsiteX11" fmla="*/ 1039091 w 4682837"/>
              <a:gd name="connsiteY11" fmla="*/ 277091 h 2563091"/>
              <a:gd name="connsiteX12" fmla="*/ 1080655 w 4682837"/>
              <a:gd name="connsiteY12" fmla="*/ 249382 h 2563091"/>
              <a:gd name="connsiteX13" fmla="*/ 1163782 w 4682837"/>
              <a:gd name="connsiteY13" fmla="*/ 221673 h 2563091"/>
              <a:gd name="connsiteX14" fmla="*/ 1205346 w 4682837"/>
              <a:gd name="connsiteY14" fmla="*/ 193964 h 2563091"/>
              <a:gd name="connsiteX15" fmla="*/ 1343891 w 4682837"/>
              <a:gd name="connsiteY15" fmla="*/ 152400 h 2563091"/>
              <a:gd name="connsiteX16" fmla="*/ 1427018 w 4682837"/>
              <a:gd name="connsiteY16" fmla="*/ 124691 h 2563091"/>
              <a:gd name="connsiteX17" fmla="*/ 1496291 w 4682837"/>
              <a:gd name="connsiteY17" fmla="*/ 110837 h 2563091"/>
              <a:gd name="connsiteX18" fmla="*/ 1620982 w 4682837"/>
              <a:gd name="connsiteY18" fmla="*/ 69273 h 2563091"/>
              <a:gd name="connsiteX19" fmla="*/ 1662546 w 4682837"/>
              <a:gd name="connsiteY19" fmla="*/ 55419 h 2563091"/>
              <a:gd name="connsiteX20" fmla="*/ 1731818 w 4682837"/>
              <a:gd name="connsiteY20" fmla="*/ 41564 h 2563091"/>
              <a:gd name="connsiteX21" fmla="*/ 2078182 w 4682837"/>
              <a:gd name="connsiteY21" fmla="*/ 13855 h 2563091"/>
              <a:gd name="connsiteX22" fmla="*/ 2272146 w 4682837"/>
              <a:gd name="connsiteY22" fmla="*/ 0 h 2563091"/>
              <a:gd name="connsiteX23" fmla="*/ 2687782 w 4682837"/>
              <a:gd name="connsiteY23" fmla="*/ 13855 h 2563091"/>
              <a:gd name="connsiteX24" fmla="*/ 2840182 w 4682837"/>
              <a:gd name="connsiteY24" fmla="*/ 27710 h 2563091"/>
              <a:gd name="connsiteX25" fmla="*/ 2923309 w 4682837"/>
              <a:gd name="connsiteY25" fmla="*/ 55419 h 2563091"/>
              <a:gd name="connsiteX26" fmla="*/ 3020291 w 4682837"/>
              <a:gd name="connsiteY26" fmla="*/ 83128 h 2563091"/>
              <a:gd name="connsiteX27" fmla="*/ 3075709 w 4682837"/>
              <a:gd name="connsiteY27" fmla="*/ 96982 h 2563091"/>
              <a:gd name="connsiteX28" fmla="*/ 3158837 w 4682837"/>
              <a:gd name="connsiteY28" fmla="*/ 124691 h 2563091"/>
              <a:gd name="connsiteX29" fmla="*/ 3200400 w 4682837"/>
              <a:gd name="connsiteY29" fmla="*/ 152400 h 2563091"/>
              <a:gd name="connsiteX30" fmla="*/ 3297382 w 4682837"/>
              <a:gd name="connsiteY30" fmla="*/ 180110 h 2563091"/>
              <a:gd name="connsiteX31" fmla="*/ 3394364 w 4682837"/>
              <a:gd name="connsiteY31" fmla="*/ 221673 h 2563091"/>
              <a:gd name="connsiteX32" fmla="*/ 3477491 w 4682837"/>
              <a:gd name="connsiteY32" fmla="*/ 249382 h 2563091"/>
              <a:gd name="connsiteX33" fmla="*/ 3519055 w 4682837"/>
              <a:gd name="connsiteY33" fmla="*/ 277091 h 2563091"/>
              <a:gd name="connsiteX34" fmla="*/ 3602182 w 4682837"/>
              <a:gd name="connsiteY34" fmla="*/ 304800 h 2563091"/>
              <a:gd name="connsiteX35" fmla="*/ 3643746 w 4682837"/>
              <a:gd name="connsiteY35" fmla="*/ 318655 h 2563091"/>
              <a:gd name="connsiteX36" fmla="*/ 3685309 w 4682837"/>
              <a:gd name="connsiteY36" fmla="*/ 346364 h 2563091"/>
              <a:gd name="connsiteX37" fmla="*/ 3726873 w 4682837"/>
              <a:gd name="connsiteY37" fmla="*/ 387928 h 2563091"/>
              <a:gd name="connsiteX38" fmla="*/ 3810000 w 4682837"/>
              <a:gd name="connsiteY38" fmla="*/ 415637 h 2563091"/>
              <a:gd name="connsiteX39" fmla="*/ 3837709 w 4682837"/>
              <a:gd name="connsiteY39" fmla="*/ 457200 h 2563091"/>
              <a:gd name="connsiteX40" fmla="*/ 3920837 w 4682837"/>
              <a:gd name="connsiteY40" fmla="*/ 484910 h 2563091"/>
              <a:gd name="connsiteX41" fmla="*/ 4017818 w 4682837"/>
              <a:gd name="connsiteY41" fmla="*/ 540328 h 2563091"/>
              <a:gd name="connsiteX42" fmla="*/ 4059382 w 4682837"/>
              <a:gd name="connsiteY42" fmla="*/ 554182 h 2563091"/>
              <a:gd name="connsiteX43" fmla="*/ 4142509 w 4682837"/>
              <a:gd name="connsiteY43" fmla="*/ 609600 h 2563091"/>
              <a:gd name="connsiteX44" fmla="*/ 4170218 w 4682837"/>
              <a:gd name="connsiteY44" fmla="*/ 637310 h 2563091"/>
              <a:gd name="connsiteX45" fmla="*/ 4211782 w 4682837"/>
              <a:gd name="connsiteY45" fmla="*/ 651164 h 2563091"/>
              <a:gd name="connsiteX46" fmla="*/ 4253346 w 4682837"/>
              <a:gd name="connsiteY46" fmla="*/ 692728 h 2563091"/>
              <a:gd name="connsiteX47" fmla="*/ 4405746 w 4682837"/>
              <a:gd name="connsiteY47" fmla="*/ 789710 h 2563091"/>
              <a:gd name="connsiteX48" fmla="*/ 4447309 w 4682837"/>
              <a:gd name="connsiteY48" fmla="*/ 817419 h 2563091"/>
              <a:gd name="connsiteX49" fmla="*/ 4502728 w 4682837"/>
              <a:gd name="connsiteY49" fmla="*/ 900546 h 2563091"/>
              <a:gd name="connsiteX50" fmla="*/ 4572000 w 4682837"/>
              <a:gd name="connsiteY50" fmla="*/ 997528 h 2563091"/>
              <a:gd name="connsiteX51" fmla="*/ 4613564 w 4682837"/>
              <a:gd name="connsiteY51" fmla="*/ 1080655 h 2563091"/>
              <a:gd name="connsiteX52" fmla="*/ 4627418 w 4682837"/>
              <a:gd name="connsiteY52" fmla="*/ 1122219 h 2563091"/>
              <a:gd name="connsiteX53" fmla="*/ 4655128 w 4682837"/>
              <a:gd name="connsiteY53" fmla="*/ 1149928 h 2563091"/>
              <a:gd name="connsiteX54" fmla="*/ 4682837 w 4682837"/>
              <a:gd name="connsiteY54" fmla="*/ 1233055 h 2563091"/>
              <a:gd name="connsiteX55" fmla="*/ 4668982 w 4682837"/>
              <a:gd name="connsiteY55" fmla="*/ 1662546 h 2563091"/>
              <a:gd name="connsiteX56" fmla="*/ 4627418 w 4682837"/>
              <a:gd name="connsiteY56" fmla="*/ 1787237 h 2563091"/>
              <a:gd name="connsiteX57" fmla="*/ 4599709 w 4682837"/>
              <a:gd name="connsiteY57" fmla="*/ 1870364 h 2563091"/>
              <a:gd name="connsiteX58" fmla="*/ 4585855 w 4682837"/>
              <a:gd name="connsiteY58" fmla="*/ 1911928 h 2563091"/>
              <a:gd name="connsiteX59" fmla="*/ 4530437 w 4682837"/>
              <a:gd name="connsiteY59" fmla="*/ 1995055 h 2563091"/>
              <a:gd name="connsiteX60" fmla="*/ 4502728 w 4682837"/>
              <a:gd name="connsiteY60" fmla="*/ 2036619 h 2563091"/>
              <a:gd name="connsiteX61" fmla="*/ 4475018 w 4682837"/>
              <a:gd name="connsiteY61" fmla="*/ 2064328 h 2563091"/>
              <a:gd name="connsiteX62" fmla="*/ 4447309 w 4682837"/>
              <a:gd name="connsiteY62" fmla="*/ 2105891 h 2563091"/>
              <a:gd name="connsiteX63" fmla="*/ 4405746 w 4682837"/>
              <a:gd name="connsiteY63" fmla="*/ 2119746 h 2563091"/>
              <a:gd name="connsiteX64" fmla="*/ 4322618 w 4682837"/>
              <a:gd name="connsiteY64" fmla="*/ 2175164 h 2563091"/>
              <a:gd name="connsiteX65" fmla="*/ 4281055 w 4682837"/>
              <a:gd name="connsiteY65" fmla="*/ 2202873 h 2563091"/>
              <a:gd name="connsiteX66" fmla="*/ 4197928 w 4682837"/>
              <a:gd name="connsiteY66" fmla="*/ 2244437 h 2563091"/>
              <a:gd name="connsiteX67" fmla="*/ 4100946 w 4682837"/>
              <a:gd name="connsiteY67" fmla="*/ 2272146 h 2563091"/>
              <a:gd name="connsiteX68" fmla="*/ 3976255 w 4682837"/>
              <a:gd name="connsiteY68" fmla="*/ 2327564 h 2563091"/>
              <a:gd name="connsiteX69" fmla="*/ 3934691 w 4682837"/>
              <a:gd name="connsiteY69" fmla="*/ 2341419 h 2563091"/>
              <a:gd name="connsiteX70" fmla="*/ 3893128 w 4682837"/>
              <a:gd name="connsiteY70" fmla="*/ 2355273 h 2563091"/>
              <a:gd name="connsiteX71" fmla="*/ 3810000 w 4682837"/>
              <a:gd name="connsiteY71" fmla="*/ 2396837 h 2563091"/>
              <a:gd name="connsiteX72" fmla="*/ 3768437 w 4682837"/>
              <a:gd name="connsiteY72" fmla="*/ 2424546 h 2563091"/>
              <a:gd name="connsiteX73" fmla="*/ 3726873 w 4682837"/>
              <a:gd name="connsiteY73" fmla="*/ 2438400 h 2563091"/>
              <a:gd name="connsiteX74" fmla="*/ 3699164 w 4682837"/>
              <a:gd name="connsiteY74" fmla="*/ 2466110 h 2563091"/>
              <a:gd name="connsiteX75" fmla="*/ 3560618 w 4682837"/>
              <a:gd name="connsiteY75" fmla="*/ 2507673 h 2563091"/>
              <a:gd name="connsiteX76" fmla="*/ 3477491 w 4682837"/>
              <a:gd name="connsiteY76" fmla="*/ 2535382 h 2563091"/>
              <a:gd name="connsiteX77" fmla="*/ 3435928 w 4682837"/>
              <a:gd name="connsiteY77" fmla="*/ 2549237 h 2563091"/>
              <a:gd name="connsiteX78" fmla="*/ 3394364 w 4682837"/>
              <a:gd name="connsiteY78" fmla="*/ 2563091 h 2563091"/>
              <a:gd name="connsiteX79" fmla="*/ 2770909 w 4682837"/>
              <a:gd name="connsiteY79" fmla="*/ 2549237 h 2563091"/>
              <a:gd name="connsiteX80" fmla="*/ 2479964 w 4682837"/>
              <a:gd name="connsiteY80" fmla="*/ 2521528 h 2563091"/>
              <a:gd name="connsiteX81" fmla="*/ 1025237 w 4682837"/>
              <a:gd name="connsiteY81" fmla="*/ 2521528 h 2563091"/>
              <a:gd name="connsiteX82" fmla="*/ 983673 w 4682837"/>
              <a:gd name="connsiteY82" fmla="*/ 2507673 h 2563091"/>
              <a:gd name="connsiteX83" fmla="*/ 900546 w 4682837"/>
              <a:gd name="connsiteY83" fmla="*/ 2493819 h 2563091"/>
              <a:gd name="connsiteX84" fmla="*/ 817418 w 4682837"/>
              <a:gd name="connsiteY84" fmla="*/ 2466110 h 2563091"/>
              <a:gd name="connsiteX85" fmla="*/ 678873 w 4682837"/>
              <a:gd name="connsiteY85" fmla="*/ 2424546 h 2563091"/>
              <a:gd name="connsiteX86" fmla="*/ 637309 w 4682837"/>
              <a:gd name="connsiteY86" fmla="*/ 2410691 h 2563091"/>
              <a:gd name="connsiteX87" fmla="*/ 595746 w 4682837"/>
              <a:gd name="connsiteY87" fmla="*/ 2382982 h 2563091"/>
              <a:gd name="connsiteX88" fmla="*/ 512618 w 4682837"/>
              <a:gd name="connsiteY88" fmla="*/ 2355273 h 2563091"/>
              <a:gd name="connsiteX89" fmla="*/ 471055 w 4682837"/>
              <a:gd name="connsiteY89" fmla="*/ 2341419 h 2563091"/>
              <a:gd name="connsiteX90" fmla="*/ 415637 w 4682837"/>
              <a:gd name="connsiteY90" fmla="*/ 2313710 h 2563091"/>
              <a:gd name="connsiteX91" fmla="*/ 374073 w 4682837"/>
              <a:gd name="connsiteY91" fmla="*/ 2286000 h 2563091"/>
              <a:gd name="connsiteX92" fmla="*/ 249382 w 4682837"/>
              <a:gd name="connsiteY92" fmla="*/ 2230582 h 2563091"/>
              <a:gd name="connsiteX93" fmla="*/ 221673 w 4682837"/>
              <a:gd name="connsiteY93" fmla="*/ 2189019 h 2563091"/>
              <a:gd name="connsiteX94" fmla="*/ 152400 w 4682837"/>
              <a:gd name="connsiteY94" fmla="*/ 2133600 h 2563091"/>
              <a:gd name="connsiteX95" fmla="*/ 124691 w 4682837"/>
              <a:gd name="connsiteY95" fmla="*/ 2092037 h 2563091"/>
              <a:gd name="connsiteX96" fmla="*/ 96982 w 4682837"/>
              <a:gd name="connsiteY96" fmla="*/ 1995055 h 2563091"/>
              <a:gd name="connsiteX97" fmla="*/ 55418 w 4682837"/>
              <a:gd name="connsiteY97" fmla="*/ 1870364 h 2563091"/>
              <a:gd name="connsiteX98" fmla="*/ 27709 w 4682837"/>
              <a:gd name="connsiteY98" fmla="*/ 1787237 h 2563091"/>
              <a:gd name="connsiteX99" fmla="*/ 13855 w 4682837"/>
              <a:gd name="connsiteY99" fmla="*/ 1745673 h 2563091"/>
              <a:gd name="connsiteX100" fmla="*/ 0 w 4682837"/>
              <a:gd name="connsiteY100" fmla="*/ 1593273 h 2563091"/>
              <a:gd name="connsiteX101" fmla="*/ 41564 w 4682837"/>
              <a:gd name="connsiteY101" fmla="*/ 1246910 h 2563091"/>
              <a:gd name="connsiteX102" fmla="*/ 69273 w 4682837"/>
              <a:gd name="connsiteY102" fmla="*/ 1163782 h 2563091"/>
              <a:gd name="connsiteX103" fmla="*/ 83128 w 4682837"/>
              <a:gd name="connsiteY103" fmla="*/ 1122219 h 2563091"/>
              <a:gd name="connsiteX104" fmla="*/ 110837 w 4682837"/>
              <a:gd name="connsiteY104" fmla="*/ 1080655 h 2563091"/>
              <a:gd name="connsiteX105" fmla="*/ 138546 w 4682837"/>
              <a:gd name="connsiteY105" fmla="*/ 997528 h 2563091"/>
              <a:gd name="connsiteX106" fmla="*/ 152400 w 4682837"/>
              <a:gd name="connsiteY106" fmla="*/ 955964 h 2563091"/>
              <a:gd name="connsiteX107" fmla="*/ 235528 w 4682837"/>
              <a:gd name="connsiteY107" fmla="*/ 845128 h 2563091"/>
              <a:gd name="connsiteX108" fmla="*/ 277091 w 4682837"/>
              <a:gd name="connsiteY108" fmla="*/ 762000 h 2563091"/>
              <a:gd name="connsiteX109" fmla="*/ 318655 w 4682837"/>
              <a:gd name="connsiteY109" fmla="*/ 734291 h 2563091"/>
              <a:gd name="connsiteX110" fmla="*/ 346364 w 4682837"/>
              <a:gd name="connsiteY110" fmla="*/ 692728 h 2563091"/>
              <a:gd name="connsiteX111" fmla="*/ 387928 w 4682837"/>
              <a:gd name="connsiteY111" fmla="*/ 678873 h 2563091"/>
              <a:gd name="connsiteX112" fmla="*/ 457200 w 4682837"/>
              <a:gd name="connsiteY112" fmla="*/ 637310 h 256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4682837" h="2563091">
                <a:moveTo>
                  <a:pt x="457200" y="637310"/>
                </a:moveTo>
                <a:lnTo>
                  <a:pt x="457200" y="637310"/>
                </a:lnTo>
                <a:cubicBezTo>
                  <a:pt x="493914" y="600596"/>
                  <a:pt x="532447" y="551195"/>
                  <a:pt x="581891" y="526473"/>
                </a:cubicBezTo>
                <a:cubicBezTo>
                  <a:pt x="594953" y="519942"/>
                  <a:pt x="609600" y="517237"/>
                  <a:pt x="623455" y="512619"/>
                </a:cubicBezTo>
                <a:cubicBezTo>
                  <a:pt x="637309" y="503383"/>
                  <a:pt x="652016" y="495312"/>
                  <a:pt x="665018" y="484910"/>
                </a:cubicBezTo>
                <a:cubicBezTo>
                  <a:pt x="675218" y="476750"/>
                  <a:pt x="681527" y="463921"/>
                  <a:pt x="692728" y="457200"/>
                </a:cubicBezTo>
                <a:cubicBezTo>
                  <a:pt x="705251" y="449686"/>
                  <a:pt x="720437" y="447964"/>
                  <a:pt x="734291" y="443346"/>
                </a:cubicBezTo>
                <a:cubicBezTo>
                  <a:pt x="748146" y="434110"/>
                  <a:pt x="760962" y="423084"/>
                  <a:pt x="775855" y="415637"/>
                </a:cubicBezTo>
                <a:cubicBezTo>
                  <a:pt x="788917" y="409106"/>
                  <a:pt x="804895" y="409296"/>
                  <a:pt x="817418" y="401782"/>
                </a:cubicBezTo>
                <a:cubicBezTo>
                  <a:pt x="828619" y="395061"/>
                  <a:pt x="834928" y="382233"/>
                  <a:pt x="845128" y="374073"/>
                </a:cubicBezTo>
                <a:cubicBezTo>
                  <a:pt x="883497" y="343378"/>
                  <a:pt x="884353" y="347143"/>
                  <a:pt x="928255" y="332510"/>
                </a:cubicBezTo>
                <a:cubicBezTo>
                  <a:pt x="1019328" y="241434"/>
                  <a:pt x="848068" y="404438"/>
                  <a:pt x="1039091" y="277091"/>
                </a:cubicBezTo>
                <a:cubicBezTo>
                  <a:pt x="1052946" y="267855"/>
                  <a:pt x="1065439" y="256145"/>
                  <a:pt x="1080655" y="249382"/>
                </a:cubicBezTo>
                <a:cubicBezTo>
                  <a:pt x="1107345" y="237520"/>
                  <a:pt x="1139480" y="237874"/>
                  <a:pt x="1163782" y="221673"/>
                </a:cubicBezTo>
                <a:cubicBezTo>
                  <a:pt x="1177637" y="212437"/>
                  <a:pt x="1190130" y="200727"/>
                  <a:pt x="1205346" y="193964"/>
                </a:cubicBezTo>
                <a:cubicBezTo>
                  <a:pt x="1273164" y="163823"/>
                  <a:pt x="1281894" y="170999"/>
                  <a:pt x="1343891" y="152400"/>
                </a:cubicBezTo>
                <a:cubicBezTo>
                  <a:pt x="1371867" y="144007"/>
                  <a:pt x="1398377" y="130419"/>
                  <a:pt x="1427018" y="124691"/>
                </a:cubicBezTo>
                <a:cubicBezTo>
                  <a:pt x="1450109" y="120073"/>
                  <a:pt x="1473572" y="117033"/>
                  <a:pt x="1496291" y="110837"/>
                </a:cubicBezTo>
                <a:cubicBezTo>
                  <a:pt x="1496312" y="110831"/>
                  <a:pt x="1600190" y="76204"/>
                  <a:pt x="1620982" y="69273"/>
                </a:cubicBezTo>
                <a:cubicBezTo>
                  <a:pt x="1634837" y="64655"/>
                  <a:pt x="1648226" y="58283"/>
                  <a:pt x="1662546" y="55419"/>
                </a:cubicBezTo>
                <a:cubicBezTo>
                  <a:pt x="1685637" y="50801"/>
                  <a:pt x="1708544" y="45145"/>
                  <a:pt x="1731818" y="41564"/>
                </a:cubicBezTo>
                <a:cubicBezTo>
                  <a:pt x="1867917" y="20626"/>
                  <a:pt x="1916960" y="24257"/>
                  <a:pt x="2078182" y="13855"/>
                </a:cubicBezTo>
                <a:lnTo>
                  <a:pt x="2272146" y="0"/>
                </a:lnTo>
                <a:lnTo>
                  <a:pt x="2687782" y="13855"/>
                </a:lnTo>
                <a:cubicBezTo>
                  <a:pt x="2738731" y="16340"/>
                  <a:pt x="2789949" y="18845"/>
                  <a:pt x="2840182" y="27710"/>
                </a:cubicBezTo>
                <a:cubicBezTo>
                  <a:pt x="2868945" y="32786"/>
                  <a:pt x="2894973" y="48335"/>
                  <a:pt x="2923309" y="55419"/>
                </a:cubicBezTo>
                <a:cubicBezTo>
                  <a:pt x="3096545" y="98726"/>
                  <a:pt x="2881170" y="43379"/>
                  <a:pt x="3020291" y="83128"/>
                </a:cubicBezTo>
                <a:cubicBezTo>
                  <a:pt x="3038600" y="88359"/>
                  <a:pt x="3057471" y="91511"/>
                  <a:pt x="3075709" y="96982"/>
                </a:cubicBezTo>
                <a:cubicBezTo>
                  <a:pt x="3103685" y="105375"/>
                  <a:pt x="3158837" y="124691"/>
                  <a:pt x="3158837" y="124691"/>
                </a:cubicBezTo>
                <a:cubicBezTo>
                  <a:pt x="3172691" y="133927"/>
                  <a:pt x="3185095" y="145841"/>
                  <a:pt x="3200400" y="152400"/>
                </a:cubicBezTo>
                <a:cubicBezTo>
                  <a:pt x="3262554" y="179038"/>
                  <a:pt x="3243454" y="153146"/>
                  <a:pt x="3297382" y="180110"/>
                </a:cubicBezTo>
                <a:cubicBezTo>
                  <a:pt x="3418274" y="240556"/>
                  <a:pt x="3250195" y="178423"/>
                  <a:pt x="3394364" y="221673"/>
                </a:cubicBezTo>
                <a:cubicBezTo>
                  <a:pt x="3422340" y="230066"/>
                  <a:pt x="3477491" y="249382"/>
                  <a:pt x="3477491" y="249382"/>
                </a:cubicBezTo>
                <a:cubicBezTo>
                  <a:pt x="3491346" y="258618"/>
                  <a:pt x="3503839" y="270328"/>
                  <a:pt x="3519055" y="277091"/>
                </a:cubicBezTo>
                <a:cubicBezTo>
                  <a:pt x="3545745" y="288953"/>
                  <a:pt x="3574473" y="295564"/>
                  <a:pt x="3602182" y="304800"/>
                </a:cubicBezTo>
                <a:cubicBezTo>
                  <a:pt x="3616037" y="309418"/>
                  <a:pt x="3631595" y="310554"/>
                  <a:pt x="3643746" y="318655"/>
                </a:cubicBezTo>
                <a:cubicBezTo>
                  <a:pt x="3657600" y="327891"/>
                  <a:pt x="3672517" y="335704"/>
                  <a:pt x="3685309" y="346364"/>
                </a:cubicBezTo>
                <a:cubicBezTo>
                  <a:pt x="3700361" y="358907"/>
                  <a:pt x="3709745" y="378413"/>
                  <a:pt x="3726873" y="387928"/>
                </a:cubicBezTo>
                <a:cubicBezTo>
                  <a:pt x="3752405" y="402113"/>
                  <a:pt x="3810000" y="415637"/>
                  <a:pt x="3810000" y="415637"/>
                </a:cubicBezTo>
                <a:cubicBezTo>
                  <a:pt x="3819236" y="429491"/>
                  <a:pt x="3823589" y="448375"/>
                  <a:pt x="3837709" y="457200"/>
                </a:cubicBezTo>
                <a:cubicBezTo>
                  <a:pt x="3862478" y="472680"/>
                  <a:pt x="3896534" y="468708"/>
                  <a:pt x="3920837" y="484910"/>
                </a:cubicBezTo>
                <a:cubicBezTo>
                  <a:pt x="3962578" y="512738"/>
                  <a:pt x="3968601" y="519235"/>
                  <a:pt x="4017818" y="540328"/>
                </a:cubicBezTo>
                <a:cubicBezTo>
                  <a:pt x="4031241" y="546081"/>
                  <a:pt x="4045527" y="549564"/>
                  <a:pt x="4059382" y="554182"/>
                </a:cubicBezTo>
                <a:cubicBezTo>
                  <a:pt x="4087091" y="572655"/>
                  <a:pt x="4118961" y="586051"/>
                  <a:pt x="4142509" y="609600"/>
                </a:cubicBezTo>
                <a:cubicBezTo>
                  <a:pt x="4151745" y="618837"/>
                  <a:pt x="4159017" y="630589"/>
                  <a:pt x="4170218" y="637310"/>
                </a:cubicBezTo>
                <a:cubicBezTo>
                  <a:pt x="4182741" y="644824"/>
                  <a:pt x="4197927" y="646546"/>
                  <a:pt x="4211782" y="651164"/>
                </a:cubicBezTo>
                <a:cubicBezTo>
                  <a:pt x="4225637" y="665019"/>
                  <a:pt x="4237880" y="680699"/>
                  <a:pt x="4253346" y="692728"/>
                </a:cubicBezTo>
                <a:cubicBezTo>
                  <a:pt x="4325939" y="749189"/>
                  <a:pt x="4334552" y="742247"/>
                  <a:pt x="4405746" y="789710"/>
                </a:cubicBezTo>
                <a:lnTo>
                  <a:pt x="4447309" y="817419"/>
                </a:lnTo>
                <a:cubicBezTo>
                  <a:pt x="4465782" y="845128"/>
                  <a:pt x="4482747" y="873904"/>
                  <a:pt x="4502728" y="900546"/>
                </a:cubicBezTo>
                <a:cubicBezTo>
                  <a:pt x="4512143" y="913099"/>
                  <a:pt x="4561870" y="977268"/>
                  <a:pt x="4572000" y="997528"/>
                </a:cubicBezTo>
                <a:cubicBezTo>
                  <a:pt x="4629361" y="1112249"/>
                  <a:pt x="4534153" y="961537"/>
                  <a:pt x="4613564" y="1080655"/>
                </a:cubicBezTo>
                <a:cubicBezTo>
                  <a:pt x="4618182" y="1094510"/>
                  <a:pt x="4619904" y="1109696"/>
                  <a:pt x="4627418" y="1122219"/>
                </a:cubicBezTo>
                <a:cubicBezTo>
                  <a:pt x="4634139" y="1133420"/>
                  <a:pt x="4649286" y="1138245"/>
                  <a:pt x="4655128" y="1149928"/>
                </a:cubicBezTo>
                <a:cubicBezTo>
                  <a:pt x="4668190" y="1176052"/>
                  <a:pt x="4682837" y="1233055"/>
                  <a:pt x="4682837" y="1233055"/>
                </a:cubicBezTo>
                <a:cubicBezTo>
                  <a:pt x="4678219" y="1376219"/>
                  <a:pt x="4680558" y="1519776"/>
                  <a:pt x="4668982" y="1662546"/>
                </a:cubicBezTo>
                <a:cubicBezTo>
                  <a:pt x="4668982" y="1662550"/>
                  <a:pt x="4634346" y="1766453"/>
                  <a:pt x="4627418" y="1787237"/>
                </a:cubicBezTo>
                <a:lnTo>
                  <a:pt x="4599709" y="1870364"/>
                </a:lnTo>
                <a:cubicBezTo>
                  <a:pt x="4595091" y="1884219"/>
                  <a:pt x="4593956" y="1899777"/>
                  <a:pt x="4585855" y="1911928"/>
                </a:cubicBezTo>
                <a:lnTo>
                  <a:pt x="4530437" y="1995055"/>
                </a:lnTo>
                <a:cubicBezTo>
                  <a:pt x="4521201" y="2008910"/>
                  <a:pt x="4514502" y="2024845"/>
                  <a:pt x="4502728" y="2036619"/>
                </a:cubicBezTo>
                <a:cubicBezTo>
                  <a:pt x="4493491" y="2045855"/>
                  <a:pt x="4483178" y="2054128"/>
                  <a:pt x="4475018" y="2064328"/>
                </a:cubicBezTo>
                <a:cubicBezTo>
                  <a:pt x="4464616" y="2077330"/>
                  <a:pt x="4460311" y="2095489"/>
                  <a:pt x="4447309" y="2105891"/>
                </a:cubicBezTo>
                <a:cubicBezTo>
                  <a:pt x="4435905" y="2115014"/>
                  <a:pt x="4418512" y="2112654"/>
                  <a:pt x="4405746" y="2119746"/>
                </a:cubicBezTo>
                <a:cubicBezTo>
                  <a:pt x="4376635" y="2135919"/>
                  <a:pt x="4350327" y="2156691"/>
                  <a:pt x="4322618" y="2175164"/>
                </a:cubicBezTo>
                <a:cubicBezTo>
                  <a:pt x="4308764" y="2184400"/>
                  <a:pt x="4296851" y="2197607"/>
                  <a:pt x="4281055" y="2202873"/>
                </a:cubicBezTo>
                <a:cubicBezTo>
                  <a:pt x="4176575" y="2237700"/>
                  <a:pt x="4305366" y="2190719"/>
                  <a:pt x="4197928" y="2244437"/>
                </a:cubicBezTo>
                <a:cubicBezTo>
                  <a:pt x="4178057" y="2254373"/>
                  <a:pt x="4118696" y="2267708"/>
                  <a:pt x="4100946" y="2272146"/>
                </a:cubicBezTo>
                <a:cubicBezTo>
                  <a:pt x="4035079" y="2316057"/>
                  <a:pt x="4075179" y="2294589"/>
                  <a:pt x="3976255" y="2327564"/>
                </a:cubicBezTo>
                <a:lnTo>
                  <a:pt x="3934691" y="2341419"/>
                </a:lnTo>
                <a:lnTo>
                  <a:pt x="3893128" y="2355273"/>
                </a:lnTo>
                <a:cubicBezTo>
                  <a:pt x="3837356" y="2411043"/>
                  <a:pt x="3899370" y="2358535"/>
                  <a:pt x="3810000" y="2396837"/>
                </a:cubicBezTo>
                <a:cubicBezTo>
                  <a:pt x="3794695" y="2403396"/>
                  <a:pt x="3783330" y="2417100"/>
                  <a:pt x="3768437" y="2424546"/>
                </a:cubicBezTo>
                <a:cubicBezTo>
                  <a:pt x="3755375" y="2431077"/>
                  <a:pt x="3740728" y="2433782"/>
                  <a:pt x="3726873" y="2438400"/>
                </a:cubicBezTo>
                <a:cubicBezTo>
                  <a:pt x="3717637" y="2447637"/>
                  <a:pt x="3710847" y="2460268"/>
                  <a:pt x="3699164" y="2466110"/>
                </a:cubicBezTo>
                <a:cubicBezTo>
                  <a:pt x="3650176" y="2490604"/>
                  <a:pt x="3610340" y="2492757"/>
                  <a:pt x="3560618" y="2507673"/>
                </a:cubicBezTo>
                <a:cubicBezTo>
                  <a:pt x="3532642" y="2516066"/>
                  <a:pt x="3505200" y="2526146"/>
                  <a:pt x="3477491" y="2535382"/>
                </a:cubicBezTo>
                <a:lnTo>
                  <a:pt x="3435928" y="2549237"/>
                </a:lnTo>
                <a:lnTo>
                  <a:pt x="3394364" y="2563091"/>
                </a:lnTo>
                <a:lnTo>
                  <a:pt x="2770909" y="2549237"/>
                </a:lnTo>
                <a:cubicBezTo>
                  <a:pt x="2694951" y="2546572"/>
                  <a:pt x="2560681" y="2530496"/>
                  <a:pt x="2479964" y="2521528"/>
                </a:cubicBezTo>
                <a:cubicBezTo>
                  <a:pt x="1813847" y="2533863"/>
                  <a:pt x="1681271" y="2545825"/>
                  <a:pt x="1025237" y="2521528"/>
                </a:cubicBezTo>
                <a:cubicBezTo>
                  <a:pt x="1010643" y="2520987"/>
                  <a:pt x="997929" y="2510841"/>
                  <a:pt x="983673" y="2507673"/>
                </a:cubicBezTo>
                <a:cubicBezTo>
                  <a:pt x="956251" y="2501579"/>
                  <a:pt x="928255" y="2498437"/>
                  <a:pt x="900546" y="2493819"/>
                </a:cubicBezTo>
                <a:cubicBezTo>
                  <a:pt x="872837" y="2484583"/>
                  <a:pt x="845754" y="2473194"/>
                  <a:pt x="817418" y="2466110"/>
                </a:cubicBezTo>
                <a:cubicBezTo>
                  <a:pt x="733666" y="2445171"/>
                  <a:pt x="780061" y="2458276"/>
                  <a:pt x="678873" y="2424546"/>
                </a:cubicBezTo>
                <a:cubicBezTo>
                  <a:pt x="665018" y="2419928"/>
                  <a:pt x="649460" y="2418792"/>
                  <a:pt x="637309" y="2410691"/>
                </a:cubicBezTo>
                <a:cubicBezTo>
                  <a:pt x="623455" y="2401455"/>
                  <a:pt x="610962" y="2389745"/>
                  <a:pt x="595746" y="2382982"/>
                </a:cubicBezTo>
                <a:cubicBezTo>
                  <a:pt x="569055" y="2371119"/>
                  <a:pt x="540327" y="2364509"/>
                  <a:pt x="512618" y="2355273"/>
                </a:cubicBezTo>
                <a:cubicBezTo>
                  <a:pt x="498764" y="2350655"/>
                  <a:pt x="484117" y="2347950"/>
                  <a:pt x="471055" y="2341419"/>
                </a:cubicBezTo>
                <a:cubicBezTo>
                  <a:pt x="452582" y="2332183"/>
                  <a:pt x="433569" y="2323957"/>
                  <a:pt x="415637" y="2313710"/>
                </a:cubicBezTo>
                <a:cubicBezTo>
                  <a:pt x="401180" y="2305449"/>
                  <a:pt x="389289" y="2292763"/>
                  <a:pt x="374073" y="2286000"/>
                </a:cubicBezTo>
                <a:cubicBezTo>
                  <a:pt x="225682" y="2220047"/>
                  <a:pt x="343450" y="2293293"/>
                  <a:pt x="249382" y="2230582"/>
                </a:cubicBezTo>
                <a:cubicBezTo>
                  <a:pt x="240146" y="2216728"/>
                  <a:pt x="233447" y="2200793"/>
                  <a:pt x="221673" y="2189019"/>
                </a:cubicBezTo>
                <a:cubicBezTo>
                  <a:pt x="149659" y="2117006"/>
                  <a:pt x="207244" y="2202156"/>
                  <a:pt x="152400" y="2133600"/>
                </a:cubicBezTo>
                <a:cubicBezTo>
                  <a:pt x="141998" y="2120598"/>
                  <a:pt x="133927" y="2105891"/>
                  <a:pt x="124691" y="2092037"/>
                </a:cubicBezTo>
                <a:cubicBezTo>
                  <a:pt x="78119" y="1952315"/>
                  <a:pt x="149187" y="2169070"/>
                  <a:pt x="96982" y="1995055"/>
                </a:cubicBezTo>
                <a:cubicBezTo>
                  <a:pt x="96970" y="1995017"/>
                  <a:pt x="62351" y="1891165"/>
                  <a:pt x="55418" y="1870364"/>
                </a:cubicBezTo>
                <a:lnTo>
                  <a:pt x="27709" y="1787237"/>
                </a:lnTo>
                <a:lnTo>
                  <a:pt x="13855" y="1745673"/>
                </a:lnTo>
                <a:cubicBezTo>
                  <a:pt x="9237" y="1694873"/>
                  <a:pt x="0" y="1644282"/>
                  <a:pt x="0" y="1593273"/>
                </a:cubicBezTo>
                <a:cubicBezTo>
                  <a:pt x="0" y="1464613"/>
                  <a:pt x="2573" y="1363885"/>
                  <a:pt x="41564" y="1246910"/>
                </a:cubicBezTo>
                <a:lnTo>
                  <a:pt x="69273" y="1163782"/>
                </a:lnTo>
                <a:cubicBezTo>
                  <a:pt x="73891" y="1149928"/>
                  <a:pt x="75027" y="1134370"/>
                  <a:pt x="83128" y="1122219"/>
                </a:cubicBezTo>
                <a:lnTo>
                  <a:pt x="110837" y="1080655"/>
                </a:lnTo>
                <a:lnTo>
                  <a:pt x="138546" y="997528"/>
                </a:lnTo>
                <a:cubicBezTo>
                  <a:pt x="143164" y="983673"/>
                  <a:pt x="144299" y="968115"/>
                  <a:pt x="152400" y="955964"/>
                </a:cubicBezTo>
                <a:cubicBezTo>
                  <a:pt x="215064" y="861968"/>
                  <a:pt x="184269" y="896385"/>
                  <a:pt x="235528" y="845128"/>
                </a:cubicBezTo>
                <a:cubicBezTo>
                  <a:pt x="246796" y="811323"/>
                  <a:pt x="250233" y="788858"/>
                  <a:pt x="277091" y="762000"/>
                </a:cubicBezTo>
                <a:cubicBezTo>
                  <a:pt x="288865" y="750226"/>
                  <a:pt x="304800" y="743527"/>
                  <a:pt x="318655" y="734291"/>
                </a:cubicBezTo>
                <a:cubicBezTo>
                  <a:pt x="327891" y="720437"/>
                  <a:pt x="333362" y="703130"/>
                  <a:pt x="346364" y="692728"/>
                </a:cubicBezTo>
                <a:cubicBezTo>
                  <a:pt x="357768" y="683605"/>
                  <a:pt x="374866" y="685404"/>
                  <a:pt x="387928" y="678873"/>
                </a:cubicBezTo>
                <a:cubicBezTo>
                  <a:pt x="432510" y="656582"/>
                  <a:pt x="445655" y="644237"/>
                  <a:pt x="457200" y="637310"/>
                </a:cubicBezTo>
                <a:close/>
              </a:path>
            </a:pathLst>
          </a:custGeom>
          <a:blipFill dpi="0" rotWithShape="1">
            <a:blip r:embed="rId2">
              <a:extLst/>
            </a:blip>
            <a:srcRect/>
            <a:stretch>
              <a:fillRect l="-4000" t="-2000" r="-2000" b="-3000"/>
            </a:stretch>
          </a:blipFill>
          <a:ln>
            <a:noFill/>
          </a:ln>
          <a:scene3d>
            <a:camera prst="orthographicFront">
              <a:rot lat="1800000" lon="3000000" rev="0"/>
            </a:camera>
            <a:lightRig rig="threePt" dir="t"/>
          </a:scene3d>
          <a:sp3d extrusionH="63500" contourW="12700">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3" name="Freeform 12"/>
          <p:cNvSpPr/>
          <p:nvPr/>
        </p:nvSpPr>
        <p:spPr>
          <a:xfrm>
            <a:off x="7312918" y="3089566"/>
            <a:ext cx="3126482" cy="1942987"/>
          </a:xfrm>
          <a:custGeom>
            <a:avLst/>
            <a:gdLst>
              <a:gd name="connsiteX0" fmla="*/ 457200 w 4682837"/>
              <a:gd name="connsiteY0" fmla="*/ 637310 h 2563091"/>
              <a:gd name="connsiteX1" fmla="*/ 457200 w 4682837"/>
              <a:gd name="connsiteY1" fmla="*/ 637310 h 2563091"/>
              <a:gd name="connsiteX2" fmla="*/ 581891 w 4682837"/>
              <a:gd name="connsiteY2" fmla="*/ 526473 h 2563091"/>
              <a:gd name="connsiteX3" fmla="*/ 623455 w 4682837"/>
              <a:gd name="connsiteY3" fmla="*/ 512619 h 2563091"/>
              <a:gd name="connsiteX4" fmla="*/ 665018 w 4682837"/>
              <a:gd name="connsiteY4" fmla="*/ 484910 h 2563091"/>
              <a:gd name="connsiteX5" fmla="*/ 692728 w 4682837"/>
              <a:gd name="connsiteY5" fmla="*/ 457200 h 2563091"/>
              <a:gd name="connsiteX6" fmla="*/ 734291 w 4682837"/>
              <a:gd name="connsiteY6" fmla="*/ 443346 h 2563091"/>
              <a:gd name="connsiteX7" fmla="*/ 775855 w 4682837"/>
              <a:gd name="connsiteY7" fmla="*/ 415637 h 2563091"/>
              <a:gd name="connsiteX8" fmla="*/ 817418 w 4682837"/>
              <a:gd name="connsiteY8" fmla="*/ 401782 h 2563091"/>
              <a:gd name="connsiteX9" fmla="*/ 845128 w 4682837"/>
              <a:gd name="connsiteY9" fmla="*/ 374073 h 2563091"/>
              <a:gd name="connsiteX10" fmla="*/ 928255 w 4682837"/>
              <a:gd name="connsiteY10" fmla="*/ 332510 h 2563091"/>
              <a:gd name="connsiteX11" fmla="*/ 1039091 w 4682837"/>
              <a:gd name="connsiteY11" fmla="*/ 277091 h 2563091"/>
              <a:gd name="connsiteX12" fmla="*/ 1080655 w 4682837"/>
              <a:gd name="connsiteY12" fmla="*/ 249382 h 2563091"/>
              <a:gd name="connsiteX13" fmla="*/ 1163782 w 4682837"/>
              <a:gd name="connsiteY13" fmla="*/ 221673 h 2563091"/>
              <a:gd name="connsiteX14" fmla="*/ 1205346 w 4682837"/>
              <a:gd name="connsiteY14" fmla="*/ 193964 h 2563091"/>
              <a:gd name="connsiteX15" fmla="*/ 1343891 w 4682837"/>
              <a:gd name="connsiteY15" fmla="*/ 152400 h 2563091"/>
              <a:gd name="connsiteX16" fmla="*/ 1427018 w 4682837"/>
              <a:gd name="connsiteY16" fmla="*/ 124691 h 2563091"/>
              <a:gd name="connsiteX17" fmla="*/ 1496291 w 4682837"/>
              <a:gd name="connsiteY17" fmla="*/ 110837 h 2563091"/>
              <a:gd name="connsiteX18" fmla="*/ 1620982 w 4682837"/>
              <a:gd name="connsiteY18" fmla="*/ 69273 h 2563091"/>
              <a:gd name="connsiteX19" fmla="*/ 1662546 w 4682837"/>
              <a:gd name="connsiteY19" fmla="*/ 55419 h 2563091"/>
              <a:gd name="connsiteX20" fmla="*/ 1731818 w 4682837"/>
              <a:gd name="connsiteY20" fmla="*/ 41564 h 2563091"/>
              <a:gd name="connsiteX21" fmla="*/ 2078182 w 4682837"/>
              <a:gd name="connsiteY21" fmla="*/ 13855 h 2563091"/>
              <a:gd name="connsiteX22" fmla="*/ 2272146 w 4682837"/>
              <a:gd name="connsiteY22" fmla="*/ 0 h 2563091"/>
              <a:gd name="connsiteX23" fmla="*/ 2687782 w 4682837"/>
              <a:gd name="connsiteY23" fmla="*/ 13855 h 2563091"/>
              <a:gd name="connsiteX24" fmla="*/ 2840182 w 4682837"/>
              <a:gd name="connsiteY24" fmla="*/ 27710 h 2563091"/>
              <a:gd name="connsiteX25" fmla="*/ 2923309 w 4682837"/>
              <a:gd name="connsiteY25" fmla="*/ 55419 h 2563091"/>
              <a:gd name="connsiteX26" fmla="*/ 3020291 w 4682837"/>
              <a:gd name="connsiteY26" fmla="*/ 83128 h 2563091"/>
              <a:gd name="connsiteX27" fmla="*/ 3075709 w 4682837"/>
              <a:gd name="connsiteY27" fmla="*/ 96982 h 2563091"/>
              <a:gd name="connsiteX28" fmla="*/ 3158837 w 4682837"/>
              <a:gd name="connsiteY28" fmla="*/ 124691 h 2563091"/>
              <a:gd name="connsiteX29" fmla="*/ 3200400 w 4682837"/>
              <a:gd name="connsiteY29" fmla="*/ 152400 h 2563091"/>
              <a:gd name="connsiteX30" fmla="*/ 3297382 w 4682837"/>
              <a:gd name="connsiteY30" fmla="*/ 180110 h 2563091"/>
              <a:gd name="connsiteX31" fmla="*/ 3394364 w 4682837"/>
              <a:gd name="connsiteY31" fmla="*/ 221673 h 2563091"/>
              <a:gd name="connsiteX32" fmla="*/ 3477491 w 4682837"/>
              <a:gd name="connsiteY32" fmla="*/ 249382 h 2563091"/>
              <a:gd name="connsiteX33" fmla="*/ 3519055 w 4682837"/>
              <a:gd name="connsiteY33" fmla="*/ 277091 h 2563091"/>
              <a:gd name="connsiteX34" fmla="*/ 3602182 w 4682837"/>
              <a:gd name="connsiteY34" fmla="*/ 304800 h 2563091"/>
              <a:gd name="connsiteX35" fmla="*/ 3643746 w 4682837"/>
              <a:gd name="connsiteY35" fmla="*/ 318655 h 2563091"/>
              <a:gd name="connsiteX36" fmla="*/ 3685309 w 4682837"/>
              <a:gd name="connsiteY36" fmla="*/ 346364 h 2563091"/>
              <a:gd name="connsiteX37" fmla="*/ 3726873 w 4682837"/>
              <a:gd name="connsiteY37" fmla="*/ 387928 h 2563091"/>
              <a:gd name="connsiteX38" fmla="*/ 3810000 w 4682837"/>
              <a:gd name="connsiteY38" fmla="*/ 415637 h 2563091"/>
              <a:gd name="connsiteX39" fmla="*/ 3837709 w 4682837"/>
              <a:gd name="connsiteY39" fmla="*/ 457200 h 2563091"/>
              <a:gd name="connsiteX40" fmla="*/ 3920837 w 4682837"/>
              <a:gd name="connsiteY40" fmla="*/ 484910 h 2563091"/>
              <a:gd name="connsiteX41" fmla="*/ 4017818 w 4682837"/>
              <a:gd name="connsiteY41" fmla="*/ 540328 h 2563091"/>
              <a:gd name="connsiteX42" fmla="*/ 4059382 w 4682837"/>
              <a:gd name="connsiteY42" fmla="*/ 554182 h 2563091"/>
              <a:gd name="connsiteX43" fmla="*/ 4142509 w 4682837"/>
              <a:gd name="connsiteY43" fmla="*/ 609600 h 2563091"/>
              <a:gd name="connsiteX44" fmla="*/ 4170218 w 4682837"/>
              <a:gd name="connsiteY44" fmla="*/ 637310 h 2563091"/>
              <a:gd name="connsiteX45" fmla="*/ 4211782 w 4682837"/>
              <a:gd name="connsiteY45" fmla="*/ 651164 h 2563091"/>
              <a:gd name="connsiteX46" fmla="*/ 4253346 w 4682837"/>
              <a:gd name="connsiteY46" fmla="*/ 692728 h 2563091"/>
              <a:gd name="connsiteX47" fmla="*/ 4405746 w 4682837"/>
              <a:gd name="connsiteY47" fmla="*/ 789710 h 2563091"/>
              <a:gd name="connsiteX48" fmla="*/ 4447309 w 4682837"/>
              <a:gd name="connsiteY48" fmla="*/ 817419 h 2563091"/>
              <a:gd name="connsiteX49" fmla="*/ 4502728 w 4682837"/>
              <a:gd name="connsiteY49" fmla="*/ 900546 h 2563091"/>
              <a:gd name="connsiteX50" fmla="*/ 4572000 w 4682837"/>
              <a:gd name="connsiteY50" fmla="*/ 997528 h 2563091"/>
              <a:gd name="connsiteX51" fmla="*/ 4613564 w 4682837"/>
              <a:gd name="connsiteY51" fmla="*/ 1080655 h 2563091"/>
              <a:gd name="connsiteX52" fmla="*/ 4627418 w 4682837"/>
              <a:gd name="connsiteY52" fmla="*/ 1122219 h 2563091"/>
              <a:gd name="connsiteX53" fmla="*/ 4655128 w 4682837"/>
              <a:gd name="connsiteY53" fmla="*/ 1149928 h 2563091"/>
              <a:gd name="connsiteX54" fmla="*/ 4682837 w 4682837"/>
              <a:gd name="connsiteY54" fmla="*/ 1233055 h 2563091"/>
              <a:gd name="connsiteX55" fmla="*/ 4668982 w 4682837"/>
              <a:gd name="connsiteY55" fmla="*/ 1662546 h 2563091"/>
              <a:gd name="connsiteX56" fmla="*/ 4627418 w 4682837"/>
              <a:gd name="connsiteY56" fmla="*/ 1787237 h 2563091"/>
              <a:gd name="connsiteX57" fmla="*/ 4599709 w 4682837"/>
              <a:gd name="connsiteY57" fmla="*/ 1870364 h 2563091"/>
              <a:gd name="connsiteX58" fmla="*/ 4585855 w 4682837"/>
              <a:gd name="connsiteY58" fmla="*/ 1911928 h 2563091"/>
              <a:gd name="connsiteX59" fmla="*/ 4530437 w 4682837"/>
              <a:gd name="connsiteY59" fmla="*/ 1995055 h 2563091"/>
              <a:gd name="connsiteX60" fmla="*/ 4502728 w 4682837"/>
              <a:gd name="connsiteY60" fmla="*/ 2036619 h 2563091"/>
              <a:gd name="connsiteX61" fmla="*/ 4475018 w 4682837"/>
              <a:gd name="connsiteY61" fmla="*/ 2064328 h 2563091"/>
              <a:gd name="connsiteX62" fmla="*/ 4447309 w 4682837"/>
              <a:gd name="connsiteY62" fmla="*/ 2105891 h 2563091"/>
              <a:gd name="connsiteX63" fmla="*/ 4405746 w 4682837"/>
              <a:gd name="connsiteY63" fmla="*/ 2119746 h 2563091"/>
              <a:gd name="connsiteX64" fmla="*/ 4322618 w 4682837"/>
              <a:gd name="connsiteY64" fmla="*/ 2175164 h 2563091"/>
              <a:gd name="connsiteX65" fmla="*/ 4281055 w 4682837"/>
              <a:gd name="connsiteY65" fmla="*/ 2202873 h 2563091"/>
              <a:gd name="connsiteX66" fmla="*/ 4197928 w 4682837"/>
              <a:gd name="connsiteY66" fmla="*/ 2244437 h 2563091"/>
              <a:gd name="connsiteX67" fmla="*/ 4100946 w 4682837"/>
              <a:gd name="connsiteY67" fmla="*/ 2272146 h 2563091"/>
              <a:gd name="connsiteX68" fmla="*/ 3976255 w 4682837"/>
              <a:gd name="connsiteY68" fmla="*/ 2327564 h 2563091"/>
              <a:gd name="connsiteX69" fmla="*/ 3934691 w 4682837"/>
              <a:gd name="connsiteY69" fmla="*/ 2341419 h 2563091"/>
              <a:gd name="connsiteX70" fmla="*/ 3893128 w 4682837"/>
              <a:gd name="connsiteY70" fmla="*/ 2355273 h 2563091"/>
              <a:gd name="connsiteX71" fmla="*/ 3810000 w 4682837"/>
              <a:gd name="connsiteY71" fmla="*/ 2396837 h 2563091"/>
              <a:gd name="connsiteX72" fmla="*/ 3768437 w 4682837"/>
              <a:gd name="connsiteY72" fmla="*/ 2424546 h 2563091"/>
              <a:gd name="connsiteX73" fmla="*/ 3726873 w 4682837"/>
              <a:gd name="connsiteY73" fmla="*/ 2438400 h 2563091"/>
              <a:gd name="connsiteX74" fmla="*/ 3699164 w 4682837"/>
              <a:gd name="connsiteY74" fmla="*/ 2466110 h 2563091"/>
              <a:gd name="connsiteX75" fmla="*/ 3560618 w 4682837"/>
              <a:gd name="connsiteY75" fmla="*/ 2507673 h 2563091"/>
              <a:gd name="connsiteX76" fmla="*/ 3477491 w 4682837"/>
              <a:gd name="connsiteY76" fmla="*/ 2535382 h 2563091"/>
              <a:gd name="connsiteX77" fmla="*/ 3435928 w 4682837"/>
              <a:gd name="connsiteY77" fmla="*/ 2549237 h 2563091"/>
              <a:gd name="connsiteX78" fmla="*/ 3394364 w 4682837"/>
              <a:gd name="connsiteY78" fmla="*/ 2563091 h 2563091"/>
              <a:gd name="connsiteX79" fmla="*/ 2770909 w 4682837"/>
              <a:gd name="connsiteY79" fmla="*/ 2549237 h 2563091"/>
              <a:gd name="connsiteX80" fmla="*/ 2479964 w 4682837"/>
              <a:gd name="connsiteY80" fmla="*/ 2521528 h 2563091"/>
              <a:gd name="connsiteX81" fmla="*/ 1025237 w 4682837"/>
              <a:gd name="connsiteY81" fmla="*/ 2521528 h 2563091"/>
              <a:gd name="connsiteX82" fmla="*/ 983673 w 4682837"/>
              <a:gd name="connsiteY82" fmla="*/ 2507673 h 2563091"/>
              <a:gd name="connsiteX83" fmla="*/ 900546 w 4682837"/>
              <a:gd name="connsiteY83" fmla="*/ 2493819 h 2563091"/>
              <a:gd name="connsiteX84" fmla="*/ 817418 w 4682837"/>
              <a:gd name="connsiteY84" fmla="*/ 2466110 h 2563091"/>
              <a:gd name="connsiteX85" fmla="*/ 678873 w 4682837"/>
              <a:gd name="connsiteY85" fmla="*/ 2424546 h 2563091"/>
              <a:gd name="connsiteX86" fmla="*/ 637309 w 4682837"/>
              <a:gd name="connsiteY86" fmla="*/ 2410691 h 2563091"/>
              <a:gd name="connsiteX87" fmla="*/ 595746 w 4682837"/>
              <a:gd name="connsiteY87" fmla="*/ 2382982 h 2563091"/>
              <a:gd name="connsiteX88" fmla="*/ 512618 w 4682837"/>
              <a:gd name="connsiteY88" fmla="*/ 2355273 h 2563091"/>
              <a:gd name="connsiteX89" fmla="*/ 471055 w 4682837"/>
              <a:gd name="connsiteY89" fmla="*/ 2341419 h 2563091"/>
              <a:gd name="connsiteX90" fmla="*/ 415637 w 4682837"/>
              <a:gd name="connsiteY90" fmla="*/ 2313710 h 2563091"/>
              <a:gd name="connsiteX91" fmla="*/ 374073 w 4682837"/>
              <a:gd name="connsiteY91" fmla="*/ 2286000 h 2563091"/>
              <a:gd name="connsiteX92" fmla="*/ 249382 w 4682837"/>
              <a:gd name="connsiteY92" fmla="*/ 2230582 h 2563091"/>
              <a:gd name="connsiteX93" fmla="*/ 221673 w 4682837"/>
              <a:gd name="connsiteY93" fmla="*/ 2189019 h 2563091"/>
              <a:gd name="connsiteX94" fmla="*/ 152400 w 4682837"/>
              <a:gd name="connsiteY94" fmla="*/ 2133600 h 2563091"/>
              <a:gd name="connsiteX95" fmla="*/ 124691 w 4682837"/>
              <a:gd name="connsiteY95" fmla="*/ 2092037 h 2563091"/>
              <a:gd name="connsiteX96" fmla="*/ 96982 w 4682837"/>
              <a:gd name="connsiteY96" fmla="*/ 1995055 h 2563091"/>
              <a:gd name="connsiteX97" fmla="*/ 55418 w 4682837"/>
              <a:gd name="connsiteY97" fmla="*/ 1870364 h 2563091"/>
              <a:gd name="connsiteX98" fmla="*/ 27709 w 4682837"/>
              <a:gd name="connsiteY98" fmla="*/ 1787237 h 2563091"/>
              <a:gd name="connsiteX99" fmla="*/ 13855 w 4682837"/>
              <a:gd name="connsiteY99" fmla="*/ 1745673 h 2563091"/>
              <a:gd name="connsiteX100" fmla="*/ 0 w 4682837"/>
              <a:gd name="connsiteY100" fmla="*/ 1593273 h 2563091"/>
              <a:gd name="connsiteX101" fmla="*/ 41564 w 4682837"/>
              <a:gd name="connsiteY101" fmla="*/ 1246910 h 2563091"/>
              <a:gd name="connsiteX102" fmla="*/ 69273 w 4682837"/>
              <a:gd name="connsiteY102" fmla="*/ 1163782 h 2563091"/>
              <a:gd name="connsiteX103" fmla="*/ 83128 w 4682837"/>
              <a:gd name="connsiteY103" fmla="*/ 1122219 h 2563091"/>
              <a:gd name="connsiteX104" fmla="*/ 110837 w 4682837"/>
              <a:gd name="connsiteY104" fmla="*/ 1080655 h 2563091"/>
              <a:gd name="connsiteX105" fmla="*/ 138546 w 4682837"/>
              <a:gd name="connsiteY105" fmla="*/ 997528 h 2563091"/>
              <a:gd name="connsiteX106" fmla="*/ 152400 w 4682837"/>
              <a:gd name="connsiteY106" fmla="*/ 955964 h 2563091"/>
              <a:gd name="connsiteX107" fmla="*/ 235528 w 4682837"/>
              <a:gd name="connsiteY107" fmla="*/ 845128 h 2563091"/>
              <a:gd name="connsiteX108" fmla="*/ 277091 w 4682837"/>
              <a:gd name="connsiteY108" fmla="*/ 762000 h 2563091"/>
              <a:gd name="connsiteX109" fmla="*/ 318655 w 4682837"/>
              <a:gd name="connsiteY109" fmla="*/ 734291 h 2563091"/>
              <a:gd name="connsiteX110" fmla="*/ 346364 w 4682837"/>
              <a:gd name="connsiteY110" fmla="*/ 692728 h 2563091"/>
              <a:gd name="connsiteX111" fmla="*/ 387928 w 4682837"/>
              <a:gd name="connsiteY111" fmla="*/ 678873 h 2563091"/>
              <a:gd name="connsiteX112" fmla="*/ 457200 w 4682837"/>
              <a:gd name="connsiteY112" fmla="*/ 637310 h 256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4682837" h="2563091">
                <a:moveTo>
                  <a:pt x="457200" y="637310"/>
                </a:moveTo>
                <a:lnTo>
                  <a:pt x="457200" y="637310"/>
                </a:lnTo>
                <a:cubicBezTo>
                  <a:pt x="493914" y="600596"/>
                  <a:pt x="532447" y="551195"/>
                  <a:pt x="581891" y="526473"/>
                </a:cubicBezTo>
                <a:cubicBezTo>
                  <a:pt x="594953" y="519942"/>
                  <a:pt x="609600" y="517237"/>
                  <a:pt x="623455" y="512619"/>
                </a:cubicBezTo>
                <a:cubicBezTo>
                  <a:pt x="637309" y="503383"/>
                  <a:pt x="652016" y="495312"/>
                  <a:pt x="665018" y="484910"/>
                </a:cubicBezTo>
                <a:cubicBezTo>
                  <a:pt x="675218" y="476750"/>
                  <a:pt x="681527" y="463921"/>
                  <a:pt x="692728" y="457200"/>
                </a:cubicBezTo>
                <a:cubicBezTo>
                  <a:pt x="705251" y="449686"/>
                  <a:pt x="720437" y="447964"/>
                  <a:pt x="734291" y="443346"/>
                </a:cubicBezTo>
                <a:cubicBezTo>
                  <a:pt x="748146" y="434110"/>
                  <a:pt x="760962" y="423084"/>
                  <a:pt x="775855" y="415637"/>
                </a:cubicBezTo>
                <a:cubicBezTo>
                  <a:pt x="788917" y="409106"/>
                  <a:pt x="804895" y="409296"/>
                  <a:pt x="817418" y="401782"/>
                </a:cubicBezTo>
                <a:cubicBezTo>
                  <a:pt x="828619" y="395061"/>
                  <a:pt x="834928" y="382233"/>
                  <a:pt x="845128" y="374073"/>
                </a:cubicBezTo>
                <a:cubicBezTo>
                  <a:pt x="883497" y="343378"/>
                  <a:pt x="884353" y="347143"/>
                  <a:pt x="928255" y="332510"/>
                </a:cubicBezTo>
                <a:cubicBezTo>
                  <a:pt x="1019328" y="241434"/>
                  <a:pt x="848068" y="404438"/>
                  <a:pt x="1039091" y="277091"/>
                </a:cubicBezTo>
                <a:cubicBezTo>
                  <a:pt x="1052946" y="267855"/>
                  <a:pt x="1065439" y="256145"/>
                  <a:pt x="1080655" y="249382"/>
                </a:cubicBezTo>
                <a:cubicBezTo>
                  <a:pt x="1107345" y="237520"/>
                  <a:pt x="1139480" y="237874"/>
                  <a:pt x="1163782" y="221673"/>
                </a:cubicBezTo>
                <a:cubicBezTo>
                  <a:pt x="1177637" y="212437"/>
                  <a:pt x="1190130" y="200727"/>
                  <a:pt x="1205346" y="193964"/>
                </a:cubicBezTo>
                <a:cubicBezTo>
                  <a:pt x="1273164" y="163823"/>
                  <a:pt x="1281894" y="170999"/>
                  <a:pt x="1343891" y="152400"/>
                </a:cubicBezTo>
                <a:cubicBezTo>
                  <a:pt x="1371867" y="144007"/>
                  <a:pt x="1398377" y="130419"/>
                  <a:pt x="1427018" y="124691"/>
                </a:cubicBezTo>
                <a:cubicBezTo>
                  <a:pt x="1450109" y="120073"/>
                  <a:pt x="1473572" y="117033"/>
                  <a:pt x="1496291" y="110837"/>
                </a:cubicBezTo>
                <a:cubicBezTo>
                  <a:pt x="1496312" y="110831"/>
                  <a:pt x="1600190" y="76204"/>
                  <a:pt x="1620982" y="69273"/>
                </a:cubicBezTo>
                <a:cubicBezTo>
                  <a:pt x="1634837" y="64655"/>
                  <a:pt x="1648226" y="58283"/>
                  <a:pt x="1662546" y="55419"/>
                </a:cubicBezTo>
                <a:cubicBezTo>
                  <a:pt x="1685637" y="50801"/>
                  <a:pt x="1708544" y="45145"/>
                  <a:pt x="1731818" y="41564"/>
                </a:cubicBezTo>
                <a:cubicBezTo>
                  <a:pt x="1867917" y="20626"/>
                  <a:pt x="1916960" y="24257"/>
                  <a:pt x="2078182" y="13855"/>
                </a:cubicBezTo>
                <a:lnTo>
                  <a:pt x="2272146" y="0"/>
                </a:lnTo>
                <a:lnTo>
                  <a:pt x="2687782" y="13855"/>
                </a:lnTo>
                <a:cubicBezTo>
                  <a:pt x="2738731" y="16340"/>
                  <a:pt x="2789949" y="18845"/>
                  <a:pt x="2840182" y="27710"/>
                </a:cubicBezTo>
                <a:cubicBezTo>
                  <a:pt x="2868945" y="32786"/>
                  <a:pt x="2894973" y="48335"/>
                  <a:pt x="2923309" y="55419"/>
                </a:cubicBezTo>
                <a:cubicBezTo>
                  <a:pt x="3096545" y="98726"/>
                  <a:pt x="2881170" y="43379"/>
                  <a:pt x="3020291" y="83128"/>
                </a:cubicBezTo>
                <a:cubicBezTo>
                  <a:pt x="3038600" y="88359"/>
                  <a:pt x="3057471" y="91511"/>
                  <a:pt x="3075709" y="96982"/>
                </a:cubicBezTo>
                <a:cubicBezTo>
                  <a:pt x="3103685" y="105375"/>
                  <a:pt x="3158837" y="124691"/>
                  <a:pt x="3158837" y="124691"/>
                </a:cubicBezTo>
                <a:cubicBezTo>
                  <a:pt x="3172691" y="133927"/>
                  <a:pt x="3185095" y="145841"/>
                  <a:pt x="3200400" y="152400"/>
                </a:cubicBezTo>
                <a:cubicBezTo>
                  <a:pt x="3262554" y="179038"/>
                  <a:pt x="3243454" y="153146"/>
                  <a:pt x="3297382" y="180110"/>
                </a:cubicBezTo>
                <a:cubicBezTo>
                  <a:pt x="3418274" y="240556"/>
                  <a:pt x="3250195" y="178423"/>
                  <a:pt x="3394364" y="221673"/>
                </a:cubicBezTo>
                <a:cubicBezTo>
                  <a:pt x="3422340" y="230066"/>
                  <a:pt x="3477491" y="249382"/>
                  <a:pt x="3477491" y="249382"/>
                </a:cubicBezTo>
                <a:cubicBezTo>
                  <a:pt x="3491346" y="258618"/>
                  <a:pt x="3503839" y="270328"/>
                  <a:pt x="3519055" y="277091"/>
                </a:cubicBezTo>
                <a:cubicBezTo>
                  <a:pt x="3545745" y="288953"/>
                  <a:pt x="3574473" y="295564"/>
                  <a:pt x="3602182" y="304800"/>
                </a:cubicBezTo>
                <a:cubicBezTo>
                  <a:pt x="3616037" y="309418"/>
                  <a:pt x="3631595" y="310554"/>
                  <a:pt x="3643746" y="318655"/>
                </a:cubicBezTo>
                <a:cubicBezTo>
                  <a:pt x="3657600" y="327891"/>
                  <a:pt x="3672517" y="335704"/>
                  <a:pt x="3685309" y="346364"/>
                </a:cubicBezTo>
                <a:cubicBezTo>
                  <a:pt x="3700361" y="358907"/>
                  <a:pt x="3709745" y="378413"/>
                  <a:pt x="3726873" y="387928"/>
                </a:cubicBezTo>
                <a:cubicBezTo>
                  <a:pt x="3752405" y="402113"/>
                  <a:pt x="3810000" y="415637"/>
                  <a:pt x="3810000" y="415637"/>
                </a:cubicBezTo>
                <a:cubicBezTo>
                  <a:pt x="3819236" y="429491"/>
                  <a:pt x="3823589" y="448375"/>
                  <a:pt x="3837709" y="457200"/>
                </a:cubicBezTo>
                <a:cubicBezTo>
                  <a:pt x="3862478" y="472680"/>
                  <a:pt x="3896534" y="468708"/>
                  <a:pt x="3920837" y="484910"/>
                </a:cubicBezTo>
                <a:cubicBezTo>
                  <a:pt x="3962578" y="512738"/>
                  <a:pt x="3968601" y="519235"/>
                  <a:pt x="4017818" y="540328"/>
                </a:cubicBezTo>
                <a:cubicBezTo>
                  <a:pt x="4031241" y="546081"/>
                  <a:pt x="4045527" y="549564"/>
                  <a:pt x="4059382" y="554182"/>
                </a:cubicBezTo>
                <a:cubicBezTo>
                  <a:pt x="4087091" y="572655"/>
                  <a:pt x="4118961" y="586051"/>
                  <a:pt x="4142509" y="609600"/>
                </a:cubicBezTo>
                <a:cubicBezTo>
                  <a:pt x="4151745" y="618837"/>
                  <a:pt x="4159017" y="630589"/>
                  <a:pt x="4170218" y="637310"/>
                </a:cubicBezTo>
                <a:cubicBezTo>
                  <a:pt x="4182741" y="644824"/>
                  <a:pt x="4197927" y="646546"/>
                  <a:pt x="4211782" y="651164"/>
                </a:cubicBezTo>
                <a:cubicBezTo>
                  <a:pt x="4225637" y="665019"/>
                  <a:pt x="4237880" y="680699"/>
                  <a:pt x="4253346" y="692728"/>
                </a:cubicBezTo>
                <a:cubicBezTo>
                  <a:pt x="4325939" y="749189"/>
                  <a:pt x="4334552" y="742247"/>
                  <a:pt x="4405746" y="789710"/>
                </a:cubicBezTo>
                <a:lnTo>
                  <a:pt x="4447309" y="817419"/>
                </a:lnTo>
                <a:cubicBezTo>
                  <a:pt x="4465782" y="845128"/>
                  <a:pt x="4482747" y="873904"/>
                  <a:pt x="4502728" y="900546"/>
                </a:cubicBezTo>
                <a:cubicBezTo>
                  <a:pt x="4512143" y="913099"/>
                  <a:pt x="4561870" y="977268"/>
                  <a:pt x="4572000" y="997528"/>
                </a:cubicBezTo>
                <a:cubicBezTo>
                  <a:pt x="4629361" y="1112249"/>
                  <a:pt x="4534153" y="961537"/>
                  <a:pt x="4613564" y="1080655"/>
                </a:cubicBezTo>
                <a:cubicBezTo>
                  <a:pt x="4618182" y="1094510"/>
                  <a:pt x="4619904" y="1109696"/>
                  <a:pt x="4627418" y="1122219"/>
                </a:cubicBezTo>
                <a:cubicBezTo>
                  <a:pt x="4634139" y="1133420"/>
                  <a:pt x="4649286" y="1138245"/>
                  <a:pt x="4655128" y="1149928"/>
                </a:cubicBezTo>
                <a:cubicBezTo>
                  <a:pt x="4668190" y="1176052"/>
                  <a:pt x="4682837" y="1233055"/>
                  <a:pt x="4682837" y="1233055"/>
                </a:cubicBezTo>
                <a:cubicBezTo>
                  <a:pt x="4678219" y="1376219"/>
                  <a:pt x="4680558" y="1519776"/>
                  <a:pt x="4668982" y="1662546"/>
                </a:cubicBezTo>
                <a:cubicBezTo>
                  <a:pt x="4668982" y="1662550"/>
                  <a:pt x="4634346" y="1766453"/>
                  <a:pt x="4627418" y="1787237"/>
                </a:cubicBezTo>
                <a:lnTo>
                  <a:pt x="4599709" y="1870364"/>
                </a:lnTo>
                <a:cubicBezTo>
                  <a:pt x="4595091" y="1884219"/>
                  <a:pt x="4593956" y="1899777"/>
                  <a:pt x="4585855" y="1911928"/>
                </a:cubicBezTo>
                <a:lnTo>
                  <a:pt x="4530437" y="1995055"/>
                </a:lnTo>
                <a:cubicBezTo>
                  <a:pt x="4521201" y="2008910"/>
                  <a:pt x="4514502" y="2024845"/>
                  <a:pt x="4502728" y="2036619"/>
                </a:cubicBezTo>
                <a:cubicBezTo>
                  <a:pt x="4493491" y="2045855"/>
                  <a:pt x="4483178" y="2054128"/>
                  <a:pt x="4475018" y="2064328"/>
                </a:cubicBezTo>
                <a:cubicBezTo>
                  <a:pt x="4464616" y="2077330"/>
                  <a:pt x="4460311" y="2095489"/>
                  <a:pt x="4447309" y="2105891"/>
                </a:cubicBezTo>
                <a:cubicBezTo>
                  <a:pt x="4435905" y="2115014"/>
                  <a:pt x="4418512" y="2112654"/>
                  <a:pt x="4405746" y="2119746"/>
                </a:cubicBezTo>
                <a:cubicBezTo>
                  <a:pt x="4376635" y="2135919"/>
                  <a:pt x="4350327" y="2156691"/>
                  <a:pt x="4322618" y="2175164"/>
                </a:cubicBezTo>
                <a:cubicBezTo>
                  <a:pt x="4308764" y="2184400"/>
                  <a:pt x="4296851" y="2197607"/>
                  <a:pt x="4281055" y="2202873"/>
                </a:cubicBezTo>
                <a:cubicBezTo>
                  <a:pt x="4176575" y="2237700"/>
                  <a:pt x="4305366" y="2190719"/>
                  <a:pt x="4197928" y="2244437"/>
                </a:cubicBezTo>
                <a:cubicBezTo>
                  <a:pt x="4178057" y="2254373"/>
                  <a:pt x="4118696" y="2267708"/>
                  <a:pt x="4100946" y="2272146"/>
                </a:cubicBezTo>
                <a:cubicBezTo>
                  <a:pt x="4035079" y="2316057"/>
                  <a:pt x="4075179" y="2294589"/>
                  <a:pt x="3976255" y="2327564"/>
                </a:cubicBezTo>
                <a:lnTo>
                  <a:pt x="3934691" y="2341419"/>
                </a:lnTo>
                <a:lnTo>
                  <a:pt x="3893128" y="2355273"/>
                </a:lnTo>
                <a:cubicBezTo>
                  <a:pt x="3837356" y="2411043"/>
                  <a:pt x="3899370" y="2358535"/>
                  <a:pt x="3810000" y="2396837"/>
                </a:cubicBezTo>
                <a:cubicBezTo>
                  <a:pt x="3794695" y="2403396"/>
                  <a:pt x="3783330" y="2417100"/>
                  <a:pt x="3768437" y="2424546"/>
                </a:cubicBezTo>
                <a:cubicBezTo>
                  <a:pt x="3755375" y="2431077"/>
                  <a:pt x="3740728" y="2433782"/>
                  <a:pt x="3726873" y="2438400"/>
                </a:cubicBezTo>
                <a:cubicBezTo>
                  <a:pt x="3717637" y="2447637"/>
                  <a:pt x="3710847" y="2460268"/>
                  <a:pt x="3699164" y="2466110"/>
                </a:cubicBezTo>
                <a:cubicBezTo>
                  <a:pt x="3650176" y="2490604"/>
                  <a:pt x="3610340" y="2492757"/>
                  <a:pt x="3560618" y="2507673"/>
                </a:cubicBezTo>
                <a:cubicBezTo>
                  <a:pt x="3532642" y="2516066"/>
                  <a:pt x="3505200" y="2526146"/>
                  <a:pt x="3477491" y="2535382"/>
                </a:cubicBezTo>
                <a:lnTo>
                  <a:pt x="3435928" y="2549237"/>
                </a:lnTo>
                <a:lnTo>
                  <a:pt x="3394364" y="2563091"/>
                </a:lnTo>
                <a:lnTo>
                  <a:pt x="2770909" y="2549237"/>
                </a:lnTo>
                <a:cubicBezTo>
                  <a:pt x="2694951" y="2546572"/>
                  <a:pt x="2560681" y="2530496"/>
                  <a:pt x="2479964" y="2521528"/>
                </a:cubicBezTo>
                <a:cubicBezTo>
                  <a:pt x="1813847" y="2533863"/>
                  <a:pt x="1681271" y="2545825"/>
                  <a:pt x="1025237" y="2521528"/>
                </a:cubicBezTo>
                <a:cubicBezTo>
                  <a:pt x="1010643" y="2520987"/>
                  <a:pt x="997929" y="2510841"/>
                  <a:pt x="983673" y="2507673"/>
                </a:cubicBezTo>
                <a:cubicBezTo>
                  <a:pt x="956251" y="2501579"/>
                  <a:pt x="928255" y="2498437"/>
                  <a:pt x="900546" y="2493819"/>
                </a:cubicBezTo>
                <a:cubicBezTo>
                  <a:pt x="872837" y="2484583"/>
                  <a:pt x="845754" y="2473194"/>
                  <a:pt x="817418" y="2466110"/>
                </a:cubicBezTo>
                <a:cubicBezTo>
                  <a:pt x="733666" y="2445171"/>
                  <a:pt x="780061" y="2458276"/>
                  <a:pt x="678873" y="2424546"/>
                </a:cubicBezTo>
                <a:cubicBezTo>
                  <a:pt x="665018" y="2419928"/>
                  <a:pt x="649460" y="2418792"/>
                  <a:pt x="637309" y="2410691"/>
                </a:cubicBezTo>
                <a:cubicBezTo>
                  <a:pt x="623455" y="2401455"/>
                  <a:pt x="610962" y="2389745"/>
                  <a:pt x="595746" y="2382982"/>
                </a:cubicBezTo>
                <a:cubicBezTo>
                  <a:pt x="569055" y="2371119"/>
                  <a:pt x="540327" y="2364509"/>
                  <a:pt x="512618" y="2355273"/>
                </a:cubicBezTo>
                <a:cubicBezTo>
                  <a:pt x="498764" y="2350655"/>
                  <a:pt x="484117" y="2347950"/>
                  <a:pt x="471055" y="2341419"/>
                </a:cubicBezTo>
                <a:cubicBezTo>
                  <a:pt x="452582" y="2332183"/>
                  <a:pt x="433569" y="2323957"/>
                  <a:pt x="415637" y="2313710"/>
                </a:cubicBezTo>
                <a:cubicBezTo>
                  <a:pt x="401180" y="2305449"/>
                  <a:pt x="389289" y="2292763"/>
                  <a:pt x="374073" y="2286000"/>
                </a:cubicBezTo>
                <a:cubicBezTo>
                  <a:pt x="225682" y="2220047"/>
                  <a:pt x="343450" y="2293293"/>
                  <a:pt x="249382" y="2230582"/>
                </a:cubicBezTo>
                <a:cubicBezTo>
                  <a:pt x="240146" y="2216728"/>
                  <a:pt x="233447" y="2200793"/>
                  <a:pt x="221673" y="2189019"/>
                </a:cubicBezTo>
                <a:cubicBezTo>
                  <a:pt x="149659" y="2117006"/>
                  <a:pt x="207244" y="2202156"/>
                  <a:pt x="152400" y="2133600"/>
                </a:cubicBezTo>
                <a:cubicBezTo>
                  <a:pt x="141998" y="2120598"/>
                  <a:pt x="133927" y="2105891"/>
                  <a:pt x="124691" y="2092037"/>
                </a:cubicBezTo>
                <a:cubicBezTo>
                  <a:pt x="78119" y="1952315"/>
                  <a:pt x="149187" y="2169070"/>
                  <a:pt x="96982" y="1995055"/>
                </a:cubicBezTo>
                <a:cubicBezTo>
                  <a:pt x="96970" y="1995017"/>
                  <a:pt x="62351" y="1891165"/>
                  <a:pt x="55418" y="1870364"/>
                </a:cubicBezTo>
                <a:lnTo>
                  <a:pt x="27709" y="1787237"/>
                </a:lnTo>
                <a:lnTo>
                  <a:pt x="13855" y="1745673"/>
                </a:lnTo>
                <a:cubicBezTo>
                  <a:pt x="9237" y="1694873"/>
                  <a:pt x="0" y="1644282"/>
                  <a:pt x="0" y="1593273"/>
                </a:cubicBezTo>
                <a:cubicBezTo>
                  <a:pt x="0" y="1464613"/>
                  <a:pt x="2573" y="1363885"/>
                  <a:pt x="41564" y="1246910"/>
                </a:cubicBezTo>
                <a:lnTo>
                  <a:pt x="69273" y="1163782"/>
                </a:lnTo>
                <a:cubicBezTo>
                  <a:pt x="73891" y="1149928"/>
                  <a:pt x="75027" y="1134370"/>
                  <a:pt x="83128" y="1122219"/>
                </a:cubicBezTo>
                <a:lnTo>
                  <a:pt x="110837" y="1080655"/>
                </a:lnTo>
                <a:lnTo>
                  <a:pt x="138546" y="997528"/>
                </a:lnTo>
                <a:cubicBezTo>
                  <a:pt x="143164" y="983673"/>
                  <a:pt x="144299" y="968115"/>
                  <a:pt x="152400" y="955964"/>
                </a:cubicBezTo>
                <a:cubicBezTo>
                  <a:pt x="215064" y="861968"/>
                  <a:pt x="184269" y="896385"/>
                  <a:pt x="235528" y="845128"/>
                </a:cubicBezTo>
                <a:cubicBezTo>
                  <a:pt x="246796" y="811323"/>
                  <a:pt x="250233" y="788858"/>
                  <a:pt x="277091" y="762000"/>
                </a:cubicBezTo>
                <a:cubicBezTo>
                  <a:pt x="288865" y="750226"/>
                  <a:pt x="304800" y="743527"/>
                  <a:pt x="318655" y="734291"/>
                </a:cubicBezTo>
                <a:cubicBezTo>
                  <a:pt x="327891" y="720437"/>
                  <a:pt x="333362" y="703130"/>
                  <a:pt x="346364" y="692728"/>
                </a:cubicBezTo>
                <a:cubicBezTo>
                  <a:pt x="357768" y="683605"/>
                  <a:pt x="374866" y="685404"/>
                  <a:pt x="387928" y="678873"/>
                </a:cubicBezTo>
                <a:cubicBezTo>
                  <a:pt x="432510" y="656582"/>
                  <a:pt x="445655" y="644237"/>
                  <a:pt x="457200" y="637310"/>
                </a:cubicBezTo>
                <a:close/>
              </a:path>
            </a:pathLst>
          </a:custGeom>
          <a:blipFill dpi="0" rotWithShape="1">
            <a:blip r:embed="rId3"/>
            <a:srcRect/>
            <a:stretch>
              <a:fillRect t="-10000" r="-9000"/>
            </a:stretch>
          </a:blipFill>
          <a:ln>
            <a:noFill/>
          </a:ln>
          <a:scene3d>
            <a:camera prst="orthographicFront">
              <a:rot lat="1800000" lon="3000000" rev="0"/>
            </a:camera>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0" name="Freeform 9"/>
          <p:cNvSpPr/>
          <p:nvPr/>
        </p:nvSpPr>
        <p:spPr>
          <a:xfrm>
            <a:off x="4493518" y="3075711"/>
            <a:ext cx="3126482" cy="1942987"/>
          </a:xfrm>
          <a:custGeom>
            <a:avLst/>
            <a:gdLst>
              <a:gd name="connsiteX0" fmla="*/ 457200 w 4682837"/>
              <a:gd name="connsiteY0" fmla="*/ 637310 h 2563091"/>
              <a:gd name="connsiteX1" fmla="*/ 457200 w 4682837"/>
              <a:gd name="connsiteY1" fmla="*/ 637310 h 2563091"/>
              <a:gd name="connsiteX2" fmla="*/ 581891 w 4682837"/>
              <a:gd name="connsiteY2" fmla="*/ 526473 h 2563091"/>
              <a:gd name="connsiteX3" fmla="*/ 623455 w 4682837"/>
              <a:gd name="connsiteY3" fmla="*/ 512619 h 2563091"/>
              <a:gd name="connsiteX4" fmla="*/ 665018 w 4682837"/>
              <a:gd name="connsiteY4" fmla="*/ 484910 h 2563091"/>
              <a:gd name="connsiteX5" fmla="*/ 692728 w 4682837"/>
              <a:gd name="connsiteY5" fmla="*/ 457200 h 2563091"/>
              <a:gd name="connsiteX6" fmla="*/ 734291 w 4682837"/>
              <a:gd name="connsiteY6" fmla="*/ 443346 h 2563091"/>
              <a:gd name="connsiteX7" fmla="*/ 775855 w 4682837"/>
              <a:gd name="connsiteY7" fmla="*/ 415637 h 2563091"/>
              <a:gd name="connsiteX8" fmla="*/ 817418 w 4682837"/>
              <a:gd name="connsiteY8" fmla="*/ 401782 h 2563091"/>
              <a:gd name="connsiteX9" fmla="*/ 845128 w 4682837"/>
              <a:gd name="connsiteY9" fmla="*/ 374073 h 2563091"/>
              <a:gd name="connsiteX10" fmla="*/ 928255 w 4682837"/>
              <a:gd name="connsiteY10" fmla="*/ 332510 h 2563091"/>
              <a:gd name="connsiteX11" fmla="*/ 1039091 w 4682837"/>
              <a:gd name="connsiteY11" fmla="*/ 277091 h 2563091"/>
              <a:gd name="connsiteX12" fmla="*/ 1080655 w 4682837"/>
              <a:gd name="connsiteY12" fmla="*/ 249382 h 2563091"/>
              <a:gd name="connsiteX13" fmla="*/ 1163782 w 4682837"/>
              <a:gd name="connsiteY13" fmla="*/ 221673 h 2563091"/>
              <a:gd name="connsiteX14" fmla="*/ 1205346 w 4682837"/>
              <a:gd name="connsiteY14" fmla="*/ 193964 h 2563091"/>
              <a:gd name="connsiteX15" fmla="*/ 1343891 w 4682837"/>
              <a:gd name="connsiteY15" fmla="*/ 152400 h 2563091"/>
              <a:gd name="connsiteX16" fmla="*/ 1427018 w 4682837"/>
              <a:gd name="connsiteY16" fmla="*/ 124691 h 2563091"/>
              <a:gd name="connsiteX17" fmla="*/ 1496291 w 4682837"/>
              <a:gd name="connsiteY17" fmla="*/ 110837 h 2563091"/>
              <a:gd name="connsiteX18" fmla="*/ 1620982 w 4682837"/>
              <a:gd name="connsiteY18" fmla="*/ 69273 h 2563091"/>
              <a:gd name="connsiteX19" fmla="*/ 1662546 w 4682837"/>
              <a:gd name="connsiteY19" fmla="*/ 55419 h 2563091"/>
              <a:gd name="connsiteX20" fmla="*/ 1731818 w 4682837"/>
              <a:gd name="connsiteY20" fmla="*/ 41564 h 2563091"/>
              <a:gd name="connsiteX21" fmla="*/ 2078182 w 4682837"/>
              <a:gd name="connsiteY21" fmla="*/ 13855 h 2563091"/>
              <a:gd name="connsiteX22" fmla="*/ 2272146 w 4682837"/>
              <a:gd name="connsiteY22" fmla="*/ 0 h 2563091"/>
              <a:gd name="connsiteX23" fmla="*/ 2687782 w 4682837"/>
              <a:gd name="connsiteY23" fmla="*/ 13855 h 2563091"/>
              <a:gd name="connsiteX24" fmla="*/ 2840182 w 4682837"/>
              <a:gd name="connsiteY24" fmla="*/ 27710 h 2563091"/>
              <a:gd name="connsiteX25" fmla="*/ 2923309 w 4682837"/>
              <a:gd name="connsiteY25" fmla="*/ 55419 h 2563091"/>
              <a:gd name="connsiteX26" fmla="*/ 3020291 w 4682837"/>
              <a:gd name="connsiteY26" fmla="*/ 83128 h 2563091"/>
              <a:gd name="connsiteX27" fmla="*/ 3075709 w 4682837"/>
              <a:gd name="connsiteY27" fmla="*/ 96982 h 2563091"/>
              <a:gd name="connsiteX28" fmla="*/ 3158837 w 4682837"/>
              <a:gd name="connsiteY28" fmla="*/ 124691 h 2563091"/>
              <a:gd name="connsiteX29" fmla="*/ 3200400 w 4682837"/>
              <a:gd name="connsiteY29" fmla="*/ 152400 h 2563091"/>
              <a:gd name="connsiteX30" fmla="*/ 3297382 w 4682837"/>
              <a:gd name="connsiteY30" fmla="*/ 180110 h 2563091"/>
              <a:gd name="connsiteX31" fmla="*/ 3394364 w 4682837"/>
              <a:gd name="connsiteY31" fmla="*/ 221673 h 2563091"/>
              <a:gd name="connsiteX32" fmla="*/ 3477491 w 4682837"/>
              <a:gd name="connsiteY32" fmla="*/ 249382 h 2563091"/>
              <a:gd name="connsiteX33" fmla="*/ 3519055 w 4682837"/>
              <a:gd name="connsiteY33" fmla="*/ 277091 h 2563091"/>
              <a:gd name="connsiteX34" fmla="*/ 3602182 w 4682837"/>
              <a:gd name="connsiteY34" fmla="*/ 304800 h 2563091"/>
              <a:gd name="connsiteX35" fmla="*/ 3643746 w 4682837"/>
              <a:gd name="connsiteY35" fmla="*/ 318655 h 2563091"/>
              <a:gd name="connsiteX36" fmla="*/ 3685309 w 4682837"/>
              <a:gd name="connsiteY36" fmla="*/ 346364 h 2563091"/>
              <a:gd name="connsiteX37" fmla="*/ 3726873 w 4682837"/>
              <a:gd name="connsiteY37" fmla="*/ 387928 h 2563091"/>
              <a:gd name="connsiteX38" fmla="*/ 3810000 w 4682837"/>
              <a:gd name="connsiteY38" fmla="*/ 415637 h 2563091"/>
              <a:gd name="connsiteX39" fmla="*/ 3837709 w 4682837"/>
              <a:gd name="connsiteY39" fmla="*/ 457200 h 2563091"/>
              <a:gd name="connsiteX40" fmla="*/ 3920837 w 4682837"/>
              <a:gd name="connsiteY40" fmla="*/ 484910 h 2563091"/>
              <a:gd name="connsiteX41" fmla="*/ 4017818 w 4682837"/>
              <a:gd name="connsiteY41" fmla="*/ 540328 h 2563091"/>
              <a:gd name="connsiteX42" fmla="*/ 4059382 w 4682837"/>
              <a:gd name="connsiteY42" fmla="*/ 554182 h 2563091"/>
              <a:gd name="connsiteX43" fmla="*/ 4142509 w 4682837"/>
              <a:gd name="connsiteY43" fmla="*/ 609600 h 2563091"/>
              <a:gd name="connsiteX44" fmla="*/ 4170218 w 4682837"/>
              <a:gd name="connsiteY44" fmla="*/ 637310 h 2563091"/>
              <a:gd name="connsiteX45" fmla="*/ 4211782 w 4682837"/>
              <a:gd name="connsiteY45" fmla="*/ 651164 h 2563091"/>
              <a:gd name="connsiteX46" fmla="*/ 4253346 w 4682837"/>
              <a:gd name="connsiteY46" fmla="*/ 692728 h 2563091"/>
              <a:gd name="connsiteX47" fmla="*/ 4405746 w 4682837"/>
              <a:gd name="connsiteY47" fmla="*/ 789710 h 2563091"/>
              <a:gd name="connsiteX48" fmla="*/ 4447309 w 4682837"/>
              <a:gd name="connsiteY48" fmla="*/ 817419 h 2563091"/>
              <a:gd name="connsiteX49" fmla="*/ 4502728 w 4682837"/>
              <a:gd name="connsiteY49" fmla="*/ 900546 h 2563091"/>
              <a:gd name="connsiteX50" fmla="*/ 4572000 w 4682837"/>
              <a:gd name="connsiteY50" fmla="*/ 997528 h 2563091"/>
              <a:gd name="connsiteX51" fmla="*/ 4613564 w 4682837"/>
              <a:gd name="connsiteY51" fmla="*/ 1080655 h 2563091"/>
              <a:gd name="connsiteX52" fmla="*/ 4627418 w 4682837"/>
              <a:gd name="connsiteY52" fmla="*/ 1122219 h 2563091"/>
              <a:gd name="connsiteX53" fmla="*/ 4655128 w 4682837"/>
              <a:gd name="connsiteY53" fmla="*/ 1149928 h 2563091"/>
              <a:gd name="connsiteX54" fmla="*/ 4682837 w 4682837"/>
              <a:gd name="connsiteY54" fmla="*/ 1233055 h 2563091"/>
              <a:gd name="connsiteX55" fmla="*/ 4668982 w 4682837"/>
              <a:gd name="connsiteY55" fmla="*/ 1662546 h 2563091"/>
              <a:gd name="connsiteX56" fmla="*/ 4627418 w 4682837"/>
              <a:gd name="connsiteY56" fmla="*/ 1787237 h 2563091"/>
              <a:gd name="connsiteX57" fmla="*/ 4599709 w 4682837"/>
              <a:gd name="connsiteY57" fmla="*/ 1870364 h 2563091"/>
              <a:gd name="connsiteX58" fmla="*/ 4585855 w 4682837"/>
              <a:gd name="connsiteY58" fmla="*/ 1911928 h 2563091"/>
              <a:gd name="connsiteX59" fmla="*/ 4530437 w 4682837"/>
              <a:gd name="connsiteY59" fmla="*/ 1995055 h 2563091"/>
              <a:gd name="connsiteX60" fmla="*/ 4502728 w 4682837"/>
              <a:gd name="connsiteY60" fmla="*/ 2036619 h 2563091"/>
              <a:gd name="connsiteX61" fmla="*/ 4475018 w 4682837"/>
              <a:gd name="connsiteY61" fmla="*/ 2064328 h 2563091"/>
              <a:gd name="connsiteX62" fmla="*/ 4447309 w 4682837"/>
              <a:gd name="connsiteY62" fmla="*/ 2105891 h 2563091"/>
              <a:gd name="connsiteX63" fmla="*/ 4405746 w 4682837"/>
              <a:gd name="connsiteY63" fmla="*/ 2119746 h 2563091"/>
              <a:gd name="connsiteX64" fmla="*/ 4322618 w 4682837"/>
              <a:gd name="connsiteY64" fmla="*/ 2175164 h 2563091"/>
              <a:gd name="connsiteX65" fmla="*/ 4281055 w 4682837"/>
              <a:gd name="connsiteY65" fmla="*/ 2202873 h 2563091"/>
              <a:gd name="connsiteX66" fmla="*/ 4197928 w 4682837"/>
              <a:gd name="connsiteY66" fmla="*/ 2244437 h 2563091"/>
              <a:gd name="connsiteX67" fmla="*/ 4100946 w 4682837"/>
              <a:gd name="connsiteY67" fmla="*/ 2272146 h 2563091"/>
              <a:gd name="connsiteX68" fmla="*/ 3976255 w 4682837"/>
              <a:gd name="connsiteY68" fmla="*/ 2327564 h 2563091"/>
              <a:gd name="connsiteX69" fmla="*/ 3934691 w 4682837"/>
              <a:gd name="connsiteY69" fmla="*/ 2341419 h 2563091"/>
              <a:gd name="connsiteX70" fmla="*/ 3893128 w 4682837"/>
              <a:gd name="connsiteY70" fmla="*/ 2355273 h 2563091"/>
              <a:gd name="connsiteX71" fmla="*/ 3810000 w 4682837"/>
              <a:gd name="connsiteY71" fmla="*/ 2396837 h 2563091"/>
              <a:gd name="connsiteX72" fmla="*/ 3768437 w 4682837"/>
              <a:gd name="connsiteY72" fmla="*/ 2424546 h 2563091"/>
              <a:gd name="connsiteX73" fmla="*/ 3726873 w 4682837"/>
              <a:gd name="connsiteY73" fmla="*/ 2438400 h 2563091"/>
              <a:gd name="connsiteX74" fmla="*/ 3699164 w 4682837"/>
              <a:gd name="connsiteY74" fmla="*/ 2466110 h 2563091"/>
              <a:gd name="connsiteX75" fmla="*/ 3560618 w 4682837"/>
              <a:gd name="connsiteY75" fmla="*/ 2507673 h 2563091"/>
              <a:gd name="connsiteX76" fmla="*/ 3477491 w 4682837"/>
              <a:gd name="connsiteY76" fmla="*/ 2535382 h 2563091"/>
              <a:gd name="connsiteX77" fmla="*/ 3435928 w 4682837"/>
              <a:gd name="connsiteY77" fmla="*/ 2549237 h 2563091"/>
              <a:gd name="connsiteX78" fmla="*/ 3394364 w 4682837"/>
              <a:gd name="connsiteY78" fmla="*/ 2563091 h 2563091"/>
              <a:gd name="connsiteX79" fmla="*/ 2770909 w 4682837"/>
              <a:gd name="connsiteY79" fmla="*/ 2549237 h 2563091"/>
              <a:gd name="connsiteX80" fmla="*/ 2479964 w 4682837"/>
              <a:gd name="connsiteY80" fmla="*/ 2521528 h 2563091"/>
              <a:gd name="connsiteX81" fmla="*/ 1025237 w 4682837"/>
              <a:gd name="connsiteY81" fmla="*/ 2521528 h 2563091"/>
              <a:gd name="connsiteX82" fmla="*/ 983673 w 4682837"/>
              <a:gd name="connsiteY82" fmla="*/ 2507673 h 2563091"/>
              <a:gd name="connsiteX83" fmla="*/ 900546 w 4682837"/>
              <a:gd name="connsiteY83" fmla="*/ 2493819 h 2563091"/>
              <a:gd name="connsiteX84" fmla="*/ 817418 w 4682837"/>
              <a:gd name="connsiteY84" fmla="*/ 2466110 h 2563091"/>
              <a:gd name="connsiteX85" fmla="*/ 678873 w 4682837"/>
              <a:gd name="connsiteY85" fmla="*/ 2424546 h 2563091"/>
              <a:gd name="connsiteX86" fmla="*/ 637309 w 4682837"/>
              <a:gd name="connsiteY86" fmla="*/ 2410691 h 2563091"/>
              <a:gd name="connsiteX87" fmla="*/ 595746 w 4682837"/>
              <a:gd name="connsiteY87" fmla="*/ 2382982 h 2563091"/>
              <a:gd name="connsiteX88" fmla="*/ 512618 w 4682837"/>
              <a:gd name="connsiteY88" fmla="*/ 2355273 h 2563091"/>
              <a:gd name="connsiteX89" fmla="*/ 471055 w 4682837"/>
              <a:gd name="connsiteY89" fmla="*/ 2341419 h 2563091"/>
              <a:gd name="connsiteX90" fmla="*/ 415637 w 4682837"/>
              <a:gd name="connsiteY90" fmla="*/ 2313710 h 2563091"/>
              <a:gd name="connsiteX91" fmla="*/ 374073 w 4682837"/>
              <a:gd name="connsiteY91" fmla="*/ 2286000 h 2563091"/>
              <a:gd name="connsiteX92" fmla="*/ 249382 w 4682837"/>
              <a:gd name="connsiteY92" fmla="*/ 2230582 h 2563091"/>
              <a:gd name="connsiteX93" fmla="*/ 221673 w 4682837"/>
              <a:gd name="connsiteY93" fmla="*/ 2189019 h 2563091"/>
              <a:gd name="connsiteX94" fmla="*/ 152400 w 4682837"/>
              <a:gd name="connsiteY94" fmla="*/ 2133600 h 2563091"/>
              <a:gd name="connsiteX95" fmla="*/ 124691 w 4682837"/>
              <a:gd name="connsiteY95" fmla="*/ 2092037 h 2563091"/>
              <a:gd name="connsiteX96" fmla="*/ 96982 w 4682837"/>
              <a:gd name="connsiteY96" fmla="*/ 1995055 h 2563091"/>
              <a:gd name="connsiteX97" fmla="*/ 55418 w 4682837"/>
              <a:gd name="connsiteY97" fmla="*/ 1870364 h 2563091"/>
              <a:gd name="connsiteX98" fmla="*/ 27709 w 4682837"/>
              <a:gd name="connsiteY98" fmla="*/ 1787237 h 2563091"/>
              <a:gd name="connsiteX99" fmla="*/ 13855 w 4682837"/>
              <a:gd name="connsiteY99" fmla="*/ 1745673 h 2563091"/>
              <a:gd name="connsiteX100" fmla="*/ 0 w 4682837"/>
              <a:gd name="connsiteY100" fmla="*/ 1593273 h 2563091"/>
              <a:gd name="connsiteX101" fmla="*/ 41564 w 4682837"/>
              <a:gd name="connsiteY101" fmla="*/ 1246910 h 2563091"/>
              <a:gd name="connsiteX102" fmla="*/ 69273 w 4682837"/>
              <a:gd name="connsiteY102" fmla="*/ 1163782 h 2563091"/>
              <a:gd name="connsiteX103" fmla="*/ 83128 w 4682837"/>
              <a:gd name="connsiteY103" fmla="*/ 1122219 h 2563091"/>
              <a:gd name="connsiteX104" fmla="*/ 110837 w 4682837"/>
              <a:gd name="connsiteY104" fmla="*/ 1080655 h 2563091"/>
              <a:gd name="connsiteX105" fmla="*/ 138546 w 4682837"/>
              <a:gd name="connsiteY105" fmla="*/ 997528 h 2563091"/>
              <a:gd name="connsiteX106" fmla="*/ 152400 w 4682837"/>
              <a:gd name="connsiteY106" fmla="*/ 955964 h 2563091"/>
              <a:gd name="connsiteX107" fmla="*/ 235528 w 4682837"/>
              <a:gd name="connsiteY107" fmla="*/ 845128 h 2563091"/>
              <a:gd name="connsiteX108" fmla="*/ 277091 w 4682837"/>
              <a:gd name="connsiteY108" fmla="*/ 762000 h 2563091"/>
              <a:gd name="connsiteX109" fmla="*/ 318655 w 4682837"/>
              <a:gd name="connsiteY109" fmla="*/ 734291 h 2563091"/>
              <a:gd name="connsiteX110" fmla="*/ 346364 w 4682837"/>
              <a:gd name="connsiteY110" fmla="*/ 692728 h 2563091"/>
              <a:gd name="connsiteX111" fmla="*/ 387928 w 4682837"/>
              <a:gd name="connsiteY111" fmla="*/ 678873 h 2563091"/>
              <a:gd name="connsiteX112" fmla="*/ 457200 w 4682837"/>
              <a:gd name="connsiteY112" fmla="*/ 637310 h 256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4682837" h="2563091">
                <a:moveTo>
                  <a:pt x="457200" y="637310"/>
                </a:moveTo>
                <a:lnTo>
                  <a:pt x="457200" y="637310"/>
                </a:lnTo>
                <a:cubicBezTo>
                  <a:pt x="493914" y="600596"/>
                  <a:pt x="532447" y="551195"/>
                  <a:pt x="581891" y="526473"/>
                </a:cubicBezTo>
                <a:cubicBezTo>
                  <a:pt x="594953" y="519942"/>
                  <a:pt x="609600" y="517237"/>
                  <a:pt x="623455" y="512619"/>
                </a:cubicBezTo>
                <a:cubicBezTo>
                  <a:pt x="637309" y="503383"/>
                  <a:pt x="652016" y="495312"/>
                  <a:pt x="665018" y="484910"/>
                </a:cubicBezTo>
                <a:cubicBezTo>
                  <a:pt x="675218" y="476750"/>
                  <a:pt x="681527" y="463921"/>
                  <a:pt x="692728" y="457200"/>
                </a:cubicBezTo>
                <a:cubicBezTo>
                  <a:pt x="705251" y="449686"/>
                  <a:pt x="720437" y="447964"/>
                  <a:pt x="734291" y="443346"/>
                </a:cubicBezTo>
                <a:cubicBezTo>
                  <a:pt x="748146" y="434110"/>
                  <a:pt x="760962" y="423084"/>
                  <a:pt x="775855" y="415637"/>
                </a:cubicBezTo>
                <a:cubicBezTo>
                  <a:pt x="788917" y="409106"/>
                  <a:pt x="804895" y="409296"/>
                  <a:pt x="817418" y="401782"/>
                </a:cubicBezTo>
                <a:cubicBezTo>
                  <a:pt x="828619" y="395061"/>
                  <a:pt x="834928" y="382233"/>
                  <a:pt x="845128" y="374073"/>
                </a:cubicBezTo>
                <a:cubicBezTo>
                  <a:pt x="883497" y="343378"/>
                  <a:pt x="884353" y="347143"/>
                  <a:pt x="928255" y="332510"/>
                </a:cubicBezTo>
                <a:cubicBezTo>
                  <a:pt x="1019328" y="241434"/>
                  <a:pt x="848068" y="404438"/>
                  <a:pt x="1039091" y="277091"/>
                </a:cubicBezTo>
                <a:cubicBezTo>
                  <a:pt x="1052946" y="267855"/>
                  <a:pt x="1065439" y="256145"/>
                  <a:pt x="1080655" y="249382"/>
                </a:cubicBezTo>
                <a:cubicBezTo>
                  <a:pt x="1107345" y="237520"/>
                  <a:pt x="1139480" y="237874"/>
                  <a:pt x="1163782" y="221673"/>
                </a:cubicBezTo>
                <a:cubicBezTo>
                  <a:pt x="1177637" y="212437"/>
                  <a:pt x="1190130" y="200727"/>
                  <a:pt x="1205346" y="193964"/>
                </a:cubicBezTo>
                <a:cubicBezTo>
                  <a:pt x="1273164" y="163823"/>
                  <a:pt x="1281894" y="170999"/>
                  <a:pt x="1343891" y="152400"/>
                </a:cubicBezTo>
                <a:cubicBezTo>
                  <a:pt x="1371867" y="144007"/>
                  <a:pt x="1398377" y="130419"/>
                  <a:pt x="1427018" y="124691"/>
                </a:cubicBezTo>
                <a:cubicBezTo>
                  <a:pt x="1450109" y="120073"/>
                  <a:pt x="1473572" y="117033"/>
                  <a:pt x="1496291" y="110837"/>
                </a:cubicBezTo>
                <a:cubicBezTo>
                  <a:pt x="1496312" y="110831"/>
                  <a:pt x="1600190" y="76204"/>
                  <a:pt x="1620982" y="69273"/>
                </a:cubicBezTo>
                <a:cubicBezTo>
                  <a:pt x="1634837" y="64655"/>
                  <a:pt x="1648226" y="58283"/>
                  <a:pt x="1662546" y="55419"/>
                </a:cubicBezTo>
                <a:cubicBezTo>
                  <a:pt x="1685637" y="50801"/>
                  <a:pt x="1708544" y="45145"/>
                  <a:pt x="1731818" y="41564"/>
                </a:cubicBezTo>
                <a:cubicBezTo>
                  <a:pt x="1867917" y="20626"/>
                  <a:pt x="1916960" y="24257"/>
                  <a:pt x="2078182" y="13855"/>
                </a:cubicBezTo>
                <a:lnTo>
                  <a:pt x="2272146" y="0"/>
                </a:lnTo>
                <a:lnTo>
                  <a:pt x="2687782" y="13855"/>
                </a:lnTo>
                <a:cubicBezTo>
                  <a:pt x="2738731" y="16340"/>
                  <a:pt x="2789949" y="18845"/>
                  <a:pt x="2840182" y="27710"/>
                </a:cubicBezTo>
                <a:cubicBezTo>
                  <a:pt x="2868945" y="32786"/>
                  <a:pt x="2894973" y="48335"/>
                  <a:pt x="2923309" y="55419"/>
                </a:cubicBezTo>
                <a:cubicBezTo>
                  <a:pt x="3096545" y="98726"/>
                  <a:pt x="2881170" y="43379"/>
                  <a:pt x="3020291" y="83128"/>
                </a:cubicBezTo>
                <a:cubicBezTo>
                  <a:pt x="3038600" y="88359"/>
                  <a:pt x="3057471" y="91511"/>
                  <a:pt x="3075709" y="96982"/>
                </a:cubicBezTo>
                <a:cubicBezTo>
                  <a:pt x="3103685" y="105375"/>
                  <a:pt x="3158837" y="124691"/>
                  <a:pt x="3158837" y="124691"/>
                </a:cubicBezTo>
                <a:cubicBezTo>
                  <a:pt x="3172691" y="133927"/>
                  <a:pt x="3185095" y="145841"/>
                  <a:pt x="3200400" y="152400"/>
                </a:cubicBezTo>
                <a:cubicBezTo>
                  <a:pt x="3262554" y="179038"/>
                  <a:pt x="3243454" y="153146"/>
                  <a:pt x="3297382" y="180110"/>
                </a:cubicBezTo>
                <a:cubicBezTo>
                  <a:pt x="3418274" y="240556"/>
                  <a:pt x="3250195" y="178423"/>
                  <a:pt x="3394364" y="221673"/>
                </a:cubicBezTo>
                <a:cubicBezTo>
                  <a:pt x="3422340" y="230066"/>
                  <a:pt x="3477491" y="249382"/>
                  <a:pt x="3477491" y="249382"/>
                </a:cubicBezTo>
                <a:cubicBezTo>
                  <a:pt x="3491346" y="258618"/>
                  <a:pt x="3503839" y="270328"/>
                  <a:pt x="3519055" y="277091"/>
                </a:cubicBezTo>
                <a:cubicBezTo>
                  <a:pt x="3545745" y="288953"/>
                  <a:pt x="3574473" y="295564"/>
                  <a:pt x="3602182" y="304800"/>
                </a:cubicBezTo>
                <a:cubicBezTo>
                  <a:pt x="3616037" y="309418"/>
                  <a:pt x="3631595" y="310554"/>
                  <a:pt x="3643746" y="318655"/>
                </a:cubicBezTo>
                <a:cubicBezTo>
                  <a:pt x="3657600" y="327891"/>
                  <a:pt x="3672517" y="335704"/>
                  <a:pt x="3685309" y="346364"/>
                </a:cubicBezTo>
                <a:cubicBezTo>
                  <a:pt x="3700361" y="358907"/>
                  <a:pt x="3709745" y="378413"/>
                  <a:pt x="3726873" y="387928"/>
                </a:cubicBezTo>
                <a:cubicBezTo>
                  <a:pt x="3752405" y="402113"/>
                  <a:pt x="3810000" y="415637"/>
                  <a:pt x="3810000" y="415637"/>
                </a:cubicBezTo>
                <a:cubicBezTo>
                  <a:pt x="3819236" y="429491"/>
                  <a:pt x="3823589" y="448375"/>
                  <a:pt x="3837709" y="457200"/>
                </a:cubicBezTo>
                <a:cubicBezTo>
                  <a:pt x="3862478" y="472680"/>
                  <a:pt x="3896534" y="468708"/>
                  <a:pt x="3920837" y="484910"/>
                </a:cubicBezTo>
                <a:cubicBezTo>
                  <a:pt x="3962578" y="512738"/>
                  <a:pt x="3968601" y="519235"/>
                  <a:pt x="4017818" y="540328"/>
                </a:cubicBezTo>
                <a:cubicBezTo>
                  <a:pt x="4031241" y="546081"/>
                  <a:pt x="4045527" y="549564"/>
                  <a:pt x="4059382" y="554182"/>
                </a:cubicBezTo>
                <a:cubicBezTo>
                  <a:pt x="4087091" y="572655"/>
                  <a:pt x="4118961" y="586051"/>
                  <a:pt x="4142509" y="609600"/>
                </a:cubicBezTo>
                <a:cubicBezTo>
                  <a:pt x="4151745" y="618837"/>
                  <a:pt x="4159017" y="630589"/>
                  <a:pt x="4170218" y="637310"/>
                </a:cubicBezTo>
                <a:cubicBezTo>
                  <a:pt x="4182741" y="644824"/>
                  <a:pt x="4197927" y="646546"/>
                  <a:pt x="4211782" y="651164"/>
                </a:cubicBezTo>
                <a:cubicBezTo>
                  <a:pt x="4225637" y="665019"/>
                  <a:pt x="4237880" y="680699"/>
                  <a:pt x="4253346" y="692728"/>
                </a:cubicBezTo>
                <a:cubicBezTo>
                  <a:pt x="4325939" y="749189"/>
                  <a:pt x="4334552" y="742247"/>
                  <a:pt x="4405746" y="789710"/>
                </a:cubicBezTo>
                <a:lnTo>
                  <a:pt x="4447309" y="817419"/>
                </a:lnTo>
                <a:cubicBezTo>
                  <a:pt x="4465782" y="845128"/>
                  <a:pt x="4482747" y="873904"/>
                  <a:pt x="4502728" y="900546"/>
                </a:cubicBezTo>
                <a:cubicBezTo>
                  <a:pt x="4512143" y="913099"/>
                  <a:pt x="4561870" y="977268"/>
                  <a:pt x="4572000" y="997528"/>
                </a:cubicBezTo>
                <a:cubicBezTo>
                  <a:pt x="4629361" y="1112249"/>
                  <a:pt x="4534153" y="961537"/>
                  <a:pt x="4613564" y="1080655"/>
                </a:cubicBezTo>
                <a:cubicBezTo>
                  <a:pt x="4618182" y="1094510"/>
                  <a:pt x="4619904" y="1109696"/>
                  <a:pt x="4627418" y="1122219"/>
                </a:cubicBezTo>
                <a:cubicBezTo>
                  <a:pt x="4634139" y="1133420"/>
                  <a:pt x="4649286" y="1138245"/>
                  <a:pt x="4655128" y="1149928"/>
                </a:cubicBezTo>
                <a:cubicBezTo>
                  <a:pt x="4668190" y="1176052"/>
                  <a:pt x="4682837" y="1233055"/>
                  <a:pt x="4682837" y="1233055"/>
                </a:cubicBezTo>
                <a:cubicBezTo>
                  <a:pt x="4678219" y="1376219"/>
                  <a:pt x="4680558" y="1519776"/>
                  <a:pt x="4668982" y="1662546"/>
                </a:cubicBezTo>
                <a:cubicBezTo>
                  <a:pt x="4668982" y="1662550"/>
                  <a:pt x="4634346" y="1766453"/>
                  <a:pt x="4627418" y="1787237"/>
                </a:cubicBezTo>
                <a:lnTo>
                  <a:pt x="4599709" y="1870364"/>
                </a:lnTo>
                <a:cubicBezTo>
                  <a:pt x="4595091" y="1884219"/>
                  <a:pt x="4593956" y="1899777"/>
                  <a:pt x="4585855" y="1911928"/>
                </a:cubicBezTo>
                <a:lnTo>
                  <a:pt x="4530437" y="1995055"/>
                </a:lnTo>
                <a:cubicBezTo>
                  <a:pt x="4521201" y="2008910"/>
                  <a:pt x="4514502" y="2024845"/>
                  <a:pt x="4502728" y="2036619"/>
                </a:cubicBezTo>
                <a:cubicBezTo>
                  <a:pt x="4493491" y="2045855"/>
                  <a:pt x="4483178" y="2054128"/>
                  <a:pt x="4475018" y="2064328"/>
                </a:cubicBezTo>
                <a:cubicBezTo>
                  <a:pt x="4464616" y="2077330"/>
                  <a:pt x="4460311" y="2095489"/>
                  <a:pt x="4447309" y="2105891"/>
                </a:cubicBezTo>
                <a:cubicBezTo>
                  <a:pt x="4435905" y="2115014"/>
                  <a:pt x="4418512" y="2112654"/>
                  <a:pt x="4405746" y="2119746"/>
                </a:cubicBezTo>
                <a:cubicBezTo>
                  <a:pt x="4376635" y="2135919"/>
                  <a:pt x="4350327" y="2156691"/>
                  <a:pt x="4322618" y="2175164"/>
                </a:cubicBezTo>
                <a:cubicBezTo>
                  <a:pt x="4308764" y="2184400"/>
                  <a:pt x="4296851" y="2197607"/>
                  <a:pt x="4281055" y="2202873"/>
                </a:cubicBezTo>
                <a:cubicBezTo>
                  <a:pt x="4176575" y="2237700"/>
                  <a:pt x="4305366" y="2190719"/>
                  <a:pt x="4197928" y="2244437"/>
                </a:cubicBezTo>
                <a:cubicBezTo>
                  <a:pt x="4178057" y="2254373"/>
                  <a:pt x="4118696" y="2267708"/>
                  <a:pt x="4100946" y="2272146"/>
                </a:cubicBezTo>
                <a:cubicBezTo>
                  <a:pt x="4035079" y="2316057"/>
                  <a:pt x="4075179" y="2294589"/>
                  <a:pt x="3976255" y="2327564"/>
                </a:cubicBezTo>
                <a:lnTo>
                  <a:pt x="3934691" y="2341419"/>
                </a:lnTo>
                <a:lnTo>
                  <a:pt x="3893128" y="2355273"/>
                </a:lnTo>
                <a:cubicBezTo>
                  <a:pt x="3837356" y="2411043"/>
                  <a:pt x="3899370" y="2358535"/>
                  <a:pt x="3810000" y="2396837"/>
                </a:cubicBezTo>
                <a:cubicBezTo>
                  <a:pt x="3794695" y="2403396"/>
                  <a:pt x="3783330" y="2417100"/>
                  <a:pt x="3768437" y="2424546"/>
                </a:cubicBezTo>
                <a:cubicBezTo>
                  <a:pt x="3755375" y="2431077"/>
                  <a:pt x="3740728" y="2433782"/>
                  <a:pt x="3726873" y="2438400"/>
                </a:cubicBezTo>
                <a:cubicBezTo>
                  <a:pt x="3717637" y="2447637"/>
                  <a:pt x="3710847" y="2460268"/>
                  <a:pt x="3699164" y="2466110"/>
                </a:cubicBezTo>
                <a:cubicBezTo>
                  <a:pt x="3650176" y="2490604"/>
                  <a:pt x="3610340" y="2492757"/>
                  <a:pt x="3560618" y="2507673"/>
                </a:cubicBezTo>
                <a:cubicBezTo>
                  <a:pt x="3532642" y="2516066"/>
                  <a:pt x="3505200" y="2526146"/>
                  <a:pt x="3477491" y="2535382"/>
                </a:cubicBezTo>
                <a:lnTo>
                  <a:pt x="3435928" y="2549237"/>
                </a:lnTo>
                <a:lnTo>
                  <a:pt x="3394364" y="2563091"/>
                </a:lnTo>
                <a:lnTo>
                  <a:pt x="2770909" y="2549237"/>
                </a:lnTo>
                <a:cubicBezTo>
                  <a:pt x="2694951" y="2546572"/>
                  <a:pt x="2560681" y="2530496"/>
                  <a:pt x="2479964" y="2521528"/>
                </a:cubicBezTo>
                <a:cubicBezTo>
                  <a:pt x="1813847" y="2533863"/>
                  <a:pt x="1681271" y="2545825"/>
                  <a:pt x="1025237" y="2521528"/>
                </a:cubicBezTo>
                <a:cubicBezTo>
                  <a:pt x="1010643" y="2520987"/>
                  <a:pt x="997929" y="2510841"/>
                  <a:pt x="983673" y="2507673"/>
                </a:cubicBezTo>
                <a:cubicBezTo>
                  <a:pt x="956251" y="2501579"/>
                  <a:pt x="928255" y="2498437"/>
                  <a:pt x="900546" y="2493819"/>
                </a:cubicBezTo>
                <a:cubicBezTo>
                  <a:pt x="872837" y="2484583"/>
                  <a:pt x="845754" y="2473194"/>
                  <a:pt x="817418" y="2466110"/>
                </a:cubicBezTo>
                <a:cubicBezTo>
                  <a:pt x="733666" y="2445171"/>
                  <a:pt x="780061" y="2458276"/>
                  <a:pt x="678873" y="2424546"/>
                </a:cubicBezTo>
                <a:cubicBezTo>
                  <a:pt x="665018" y="2419928"/>
                  <a:pt x="649460" y="2418792"/>
                  <a:pt x="637309" y="2410691"/>
                </a:cubicBezTo>
                <a:cubicBezTo>
                  <a:pt x="623455" y="2401455"/>
                  <a:pt x="610962" y="2389745"/>
                  <a:pt x="595746" y="2382982"/>
                </a:cubicBezTo>
                <a:cubicBezTo>
                  <a:pt x="569055" y="2371119"/>
                  <a:pt x="540327" y="2364509"/>
                  <a:pt x="512618" y="2355273"/>
                </a:cubicBezTo>
                <a:cubicBezTo>
                  <a:pt x="498764" y="2350655"/>
                  <a:pt x="484117" y="2347950"/>
                  <a:pt x="471055" y="2341419"/>
                </a:cubicBezTo>
                <a:cubicBezTo>
                  <a:pt x="452582" y="2332183"/>
                  <a:pt x="433569" y="2323957"/>
                  <a:pt x="415637" y="2313710"/>
                </a:cubicBezTo>
                <a:cubicBezTo>
                  <a:pt x="401180" y="2305449"/>
                  <a:pt x="389289" y="2292763"/>
                  <a:pt x="374073" y="2286000"/>
                </a:cubicBezTo>
                <a:cubicBezTo>
                  <a:pt x="225682" y="2220047"/>
                  <a:pt x="343450" y="2293293"/>
                  <a:pt x="249382" y="2230582"/>
                </a:cubicBezTo>
                <a:cubicBezTo>
                  <a:pt x="240146" y="2216728"/>
                  <a:pt x="233447" y="2200793"/>
                  <a:pt x="221673" y="2189019"/>
                </a:cubicBezTo>
                <a:cubicBezTo>
                  <a:pt x="149659" y="2117006"/>
                  <a:pt x="207244" y="2202156"/>
                  <a:pt x="152400" y="2133600"/>
                </a:cubicBezTo>
                <a:cubicBezTo>
                  <a:pt x="141998" y="2120598"/>
                  <a:pt x="133927" y="2105891"/>
                  <a:pt x="124691" y="2092037"/>
                </a:cubicBezTo>
                <a:cubicBezTo>
                  <a:pt x="78119" y="1952315"/>
                  <a:pt x="149187" y="2169070"/>
                  <a:pt x="96982" y="1995055"/>
                </a:cubicBezTo>
                <a:cubicBezTo>
                  <a:pt x="96970" y="1995017"/>
                  <a:pt x="62351" y="1891165"/>
                  <a:pt x="55418" y="1870364"/>
                </a:cubicBezTo>
                <a:lnTo>
                  <a:pt x="27709" y="1787237"/>
                </a:lnTo>
                <a:lnTo>
                  <a:pt x="13855" y="1745673"/>
                </a:lnTo>
                <a:cubicBezTo>
                  <a:pt x="9237" y="1694873"/>
                  <a:pt x="0" y="1644282"/>
                  <a:pt x="0" y="1593273"/>
                </a:cubicBezTo>
                <a:cubicBezTo>
                  <a:pt x="0" y="1464613"/>
                  <a:pt x="2573" y="1363885"/>
                  <a:pt x="41564" y="1246910"/>
                </a:cubicBezTo>
                <a:lnTo>
                  <a:pt x="69273" y="1163782"/>
                </a:lnTo>
                <a:cubicBezTo>
                  <a:pt x="73891" y="1149928"/>
                  <a:pt x="75027" y="1134370"/>
                  <a:pt x="83128" y="1122219"/>
                </a:cubicBezTo>
                <a:lnTo>
                  <a:pt x="110837" y="1080655"/>
                </a:lnTo>
                <a:lnTo>
                  <a:pt x="138546" y="997528"/>
                </a:lnTo>
                <a:cubicBezTo>
                  <a:pt x="143164" y="983673"/>
                  <a:pt x="144299" y="968115"/>
                  <a:pt x="152400" y="955964"/>
                </a:cubicBezTo>
                <a:cubicBezTo>
                  <a:pt x="215064" y="861968"/>
                  <a:pt x="184269" y="896385"/>
                  <a:pt x="235528" y="845128"/>
                </a:cubicBezTo>
                <a:cubicBezTo>
                  <a:pt x="246796" y="811323"/>
                  <a:pt x="250233" y="788858"/>
                  <a:pt x="277091" y="762000"/>
                </a:cubicBezTo>
                <a:cubicBezTo>
                  <a:pt x="288865" y="750226"/>
                  <a:pt x="304800" y="743527"/>
                  <a:pt x="318655" y="734291"/>
                </a:cubicBezTo>
                <a:cubicBezTo>
                  <a:pt x="327891" y="720437"/>
                  <a:pt x="333362" y="703130"/>
                  <a:pt x="346364" y="692728"/>
                </a:cubicBezTo>
                <a:cubicBezTo>
                  <a:pt x="357768" y="683605"/>
                  <a:pt x="374866" y="685404"/>
                  <a:pt x="387928" y="678873"/>
                </a:cubicBezTo>
                <a:cubicBezTo>
                  <a:pt x="432510" y="656582"/>
                  <a:pt x="445655" y="644237"/>
                  <a:pt x="457200" y="637310"/>
                </a:cubicBezTo>
                <a:close/>
              </a:path>
            </a:pathLst>
          </a:custGeom>
          <a:blipFill dpi="0" rotWithShape="1">
            <a:blip r:embed="rId3"/>
            <a:srcRect/>
            <a:stretch>
              <a:fillRect t="-10000" r="-9000"/>
            </a:stretch>
          </a:blipFill>
          <a:ln>
            <a:noFill/>
          </a:ln>
          <a:scene3d>
            <a:camera prst="orthographicFront">
              <a:rot lat="1800000" lon="3000000" rev="0"/>
            </a:camera>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0" name="Oval 19"/>
          <p:cNvSpPr/>
          <p:nvPr/>
        </p:nvSpPr>
        <p:spPr>
          <a:xfrm>
            <a:off x="8077200" y="3760788"/>
            <a:ext cx="2286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1" name="Oval 20"/>
          <p:cNvSpPr/>
          <p:nvPr/>
        </p:nvSpPr>
        <p:spPr>
          <a:xfrm>
            <a:off x="5329238" y="3783013"/>
            <a:ext cx="2286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3" name="Oval 22"/>
          <p:cNvSpPr/>
          <p:nvPr/>
        </p:nvSpPr>
        <p:spPr>
          <a:xfrm>
            <a:off x="9082088" y="4675188"/>
            <a:ext cx="228600" cy="3048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4" name="Oval 23"/>
          <p:cNvSpPr/>
          <p:nvPr/>
        </p:nvSpPr>
        <p:spPr>
          <a:xfrm>
            <a:off x="6334125" y="4697413"/>
            <a:ext cx="228600" cy="3048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2" name="Curved Up Arrow 31"/>
          <p:cNvSpPr/>
          <p:nvPr/>
        </p:nvSpPr>
        <p:spPr>
          <a:xfrm rot="10800000">
            <a:off x="2411414" y="1143000"/>
            <a:ext cx="6351587" cy="1828800"/>
          </a:xfrm>
          <a:prstGeom prst="curved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1" name="Curved Up Arrow 30"/>
          <p:cNvSpPr/>
          <p:nvPr/>
        </p:nvSpPr>
        <p:spPr>
          <a:xfrm rot="10800000">
            <a:off x="2640013" y="1676400"/>
            <a:ext cx="3162300" cy="1295400"/>
          </a:xfrm>
          <a:prstGeom prst="curvedUp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9" name="Freeform 38"/>
          <p:cNvSpPr/>
          <p:nvPr/>
        </p:nvSpPr>
        <p:spPr>
          <a:xfrm>
            <a:off x="7359597" y="3292503"/>
            <a:ext cx="3106515" cy="1634869"/>
          </a:xfrm>
          <a:custGeom>
            <a:avLst/>
            <a:gdLst>
              <a:gd name="connsiteX0" fmla="*/ 719138 w 2847975"/>
              <a:gd name="connsiteY0" fmla="*/ 23812 h 1519836"/>
              <a:gd name="connsiteX1" fmla="*/ 595313 w 2847975"/>
              <a:gd name="connsiteY1" fmla="*/ 61912 h 1519836"/>
              <a:gd name="connsiteX2" fmla="*/ 581025 w 2847975"/>
              <a:gd name="connsiteY2" fmla="*/ 66675 h 1519836"/>
              <a:gd name="connsiteX3" fmla="*/ 533400 w 2847975"/>
              <a:gd name="connsiteY3" fmla="*/ 100012 h 1519836"/>
              <a:gd name="connsiteX4" fmla="*/ 528638 w 2847975"/>
              <a:gd name="connsiteY4" fmla="*/ 114300 h 1519836"/>
              <a:gd name="connsiteX5" fmla="*/ 514350 w 2847975"/>
              <a:gd name="connsiteY5" fmla="*/ 128587 h 1519836"/>
              <a:gd name="connsiteX6" fmla="*/ 471488 w 2847975"/>
              <a:gd name="connsiteY6" fmla="*/ 152400 h 1519836"/>
              <a:gd name="connsiteX7" fmla="*/ 461963 w 2847975"/>
              <a:gd name="connsiteY7" fmla="*/ 166687 h 1519836"/>
              <a:gd name="connsiteX8" fmla="*/ 447675 w 2847975"/>
              <a:gd name="connsiteY8" fmla="*/ 171450 h 1519836"/>
              <a:gd name="connsiteX9" fmla="*/ 433388 w 2847975"/>
              <a:gd name="connsiteY9" fmla="*/ 180975 h 1519836"/>
              <a:gd name="connsiteX10" fmla="*/ 385763 w 2847975"/>
              <a:gd name="connsiteY10" fmla="*/ 190500 h 1519836"/>
              <a:gd name="connsiteX11" fmla="*/ 371475 w 2847975"/>
              <a:gd name="connsiteY11" fmla="*/ 195262 h 1519836"/>
              <a:gd name="connsiteX12" fmla="*/ 323850 w 2847975"/>
              <a:gd name="connsiteY12" fmla="*/ 200025 h 1519836"/>
              <a:gd name="connsiteX13" fmla="*/ 304800 w 2847975"/>
              <a:gd name="connsiteY13" fmla="*/ 209550 h 1519836"/>
              <a:gd name="connsiteX14" fmla="*/ 290513 w 2847975"/>
              <a:gd name="connsiteY14" fmla="*/ 219075 h 1519836"/>
              <a:gd name="connsiteX15" fmla="*/ 276225 w 2847975"/>
              <a:gd name="connsiteY15" fmla="*/ 223837 h 1519836"/>
              <a:gd name="connsiteX16" fmla="*/ 247650 w 2847975"/>
              <a:gd name="connsiteY16" fmla="*/ 247650 h 1519836"/>
              <a:gd name="connsiteX17" fmla="*/ 228600 w 2847975"/>
              <a:gd name="connsiteY17" fmla="*/ 276225 h 1519836"/>
              <a:gd name="connsiteX18" fmla="*/ 209550 w 2847975"/>
              <a:gd name="connsiteY18" fmla="*/ 309562 h 1519836"/>
              <a:gd name="connsiteX19" fmla="*/ 195263 w 2847975"/>
              <a:gd name="connsiteY19" fmla="*/ 314325 h 1519836"/>
              <a:gd name="connsiteX20" fmla="*/ 166688 w 2847975"/>
              <a:gd name="connsiteY20" fmla="*/ 333375 h 1519836"/>
              <a:gd name="connsiteX21" fmla="*/ 138113 w 2847975"/>
              <a:gd name="connsiteY21" fmla="*/ 352425 h 1519836"/>
              <a:gd name="connsiteX22" fmla="*/ 109538 w 2847975"/>
              <a:gd name="connsiteY22" fmla="*/ 376237 h 1519836"/>
              <a:gd name="connsiteX23" fmla="*/ 71438 w 2847975"/>
              <a:gd name="connsiteY23" fmla="*/ 400050 h 1519836"/>
              <a:gd name="connsiteX24" fmla="*/ 57150 w 2847975"/>
              <a:gd name="connsiteY24" fmla="*/ 414337 h 1519836"/>
              <a:gd name="connsiteX25" fmla="*/ 47625 w 2847975"/>
              <a:gd name="connsiteY25" fmla="*/ 442912 h 1519836"/>
              <a:gd name="connsiteX26" fmla="*/ 33338 w 2847975"/>
              <a:gd name="connsiteY26" fmla="*/ 476250 h 1519836"/>
              <a:gd name="connsiteX27" fmla="*/ 23813 w 2847975"/>
              <a:gd name="connsiteY27" fmla="*/ 504825 h 1519836"/>
              <a:gd name="connsiteX28" fmla="*/ 19050 w 2847975"/>
              <a:gd name="connsiteY28" fmla="*/ 552450 h 1519836"/>
              <a:gd name="connsiteX29" fmla="*/ 14288 w 2847975"/>
              <a:gd name="connsiteY29" fmla="*/ 571500 h 1519836"/>
              <a:gd name="connsiteX30" fmla="*/ 9525 w 2847975"/>
              <a:gd name="connsiteY30" fmla="*/ 609600 h 1519836"/>
              <a:gd name="connsiteX31" fmla="*/ 4763 w 2847975"/>
              <a:gd name="connsiteY31" fmla="*/ 776287 h 1519836"/>
              <a:gd name="connsiteX32" fmla="*/ 0 w 2847975"/>
              <a:gd name="connsiteY32" fmla="*/ 842962 h 1519836"/>
              <a:gd name="connsiteX33" fmla="*/ 4763 w 2847975"/>
              <a:gd name="connsiteY33" fmla="*/ 957262 h 1519836"/>
              <a:gd name="connsiteX34" fmla="*/ 9525 w 2847975"/>
              <a:gd name="connsiteY34" fmla="*/ 995362 h 1519836"/>
              <a:gd name="connsiteX35" fmla="*/ 23813 w 2847975"/>
              <a:gd name="connsiteY35" fmla="*/ 1033462 h 1519836"/>
              <a:gd name="connsiteX36" fmla="*/ 57150 w 2847975"/>
              <a:gd name="connsiteY36" fmla="*/ 1076325 h 1519836"/>
              <a:gd name="connsiteX37" fmla="*/ 61913 w 2847975"/>
              <a:gd name="connsiteY37" fmla="*/ 1090612 h 1519836"/>
              <a:gd name="connsiteX38" fmla="*/ 85725 w 2847975"/>
              <a:gd name="connsiteY38" fmla="*/ 1133475 h 1519836"/>
              <a:gd name="connsiteX39" fmla="*/ 114300 w 2847975"/>
              <a:gd name="connsiteY39" fmla="*/ 1162050 h 1519836"/>
              <a:gd name="connsiteX40" fmla="*/ 128588 w 2847975"/>
              <a:gd name="connsiteY40" fmla="*/ 1166812 h 1519836"/>
              <a:gd name="connsiteX41" fmla="*/ 166688 w 2847975"/>
              <a:gd name="connsiteY41" fmla="*/ 1176337 h 1519836"/>
              <a:gd name="connsiteX42" fmla="*/ 195263 w 2847975"/>
              <a:gd name="connsiteY42" fmla="*/ 1190625 h 1519836"/>
              <a:gd name="connsiteX43" fmla="*/ 223838 w 2847975"/>
              <a:gd name="connsiteY43" fmla="*/ 1200150 h 1519836"/>
              <a:gd name="connsiteX44" fmla="*/ 238125 w 2847975"/>
              <a:gd name="connsiteY44" fmla="*/ 1204912 h 1519836"/>
              <a:gd name="connsiteX45" fmla="*/ 252413 w 2847975"/>
              <a:gd name="connsiteY45" fmla="*/ 1219200 h 1519836"/>
              <a:gd name="connsiteX46" fmla="*/ 271463 w 2847975"/>
              <a:gd name="connsiteY46" fmla="*/ 1247775 h 1519836"/>
              <a:gd name="connsiteX47" fmla="*/ 280988 w 2847975"/>
              <a:gd name="connsiteY47" fmla="*/ 1262062 h 1519836"/>
              <a:gd name="connsiteX48" fmla="*/ 295275 w 2847975"/>
              <a:gd name="connsiteY48" fmla="*/ 1276350 h 1519836"/>
              <a:gd name="connsiteX49" fmla="*/ 319088 w 2847975"/>
              <a:gd name="connsiteY49" fmla="*/ 1304925 h 1519836"/>
              <a:gd name="connsiteX50" fmla="*/ 371475 w 2847975"/>
              <a:gd name="connsiteY50" fmla="*/ 1309687 h 1519836"/>
              <a:gd name="connsiteX51" fmla="*/ 390525 w 2847975"/>
              <a:gd name="connsiteY51" fmla="*/ 1314450 h 1519836"/>
              <a:gd name="connsiteX52" fmla="*/ 419100 w 2847975"/>
              <a:gd name="connsiteY52" fmla="*/ 1319212 h 1519836"/>
              <a:gd name="connsiteX53" fmla="*/ 433388 w 2847975"/>
              <a:gd name="connsiteY53" fmla="*/ 1323975 h 1519836"/>
              <a:gd name="connsiteX54" fmla="*/ 500063 w 2847975"/>
              <a:gd name="connsiteY54" fmla="*/ 1328737 h 1519836"/>
              <a:gd name="connsiteX55" fmla="*/ 528638 w 2847975"/>
              <a:gd name="connsiteY55" fmla="*/ 1338262 h 1519836"/>
              <a:gd name="connsiteX56" fmla="*/ 542925 w 2847975"/>
              <a:gd name="connsiteY56" fmla="*/ 1343025 h 1519836"/>
              <a:gd name="connsiteX57" fmla="*/ 571500 w 2847975"/>
              <a:gd name="connsiteY57" fmla="*/ 1347787 h 1519836"/>
              <a:gd name="connsiteX58" fmla="*/ 633413 w 2847975"/>
              <a:gd name="connsiteY58" fmla="*/ 1362075 h 1519836"/>
              <a:gd name="connsiteX59" fmla="*/ 647700 w 2847975"/>
              <a:gd name="connsiteY59" fmla="*/ 1366837 h 1519836"/>
              <a:gd name="connsiteX60" fmla="*/ 814388 w 2847975"/>
              <a:gd name="connsiteY60" fmla="*/ 1376362 h 1519836"/>
              <a:gd name="connsiteX61" fmla="*/ 871538 w 2847975"/>
              <a:gd name="connsiteY61" fmla="*/ 1385887 h 1519836"/>
              <a:gd name="connsiteX62" fmla="*/ 890588 w 2847975"/>
              <a:gd name="connsiteY62" fmla="*/ 1390650 h 1519836"/>
              <a:gd name="connsiteX63" fmla="*/ 1004888 w 2847975"/>
              <a:gd name="connsiteY63" fmla="*/ 1400175 h 1519836"/>
              <a:gd name="connsiteX64" fmla="*/ 1071563 w 2847975"/>
              <a:gd name="connsiteY64" fmla="*/ 1423987 h 1519836"/>
              <a:gd name="connsiteX65" fmla="*/ 1104900 w 2847975"/>
              <a:gd name="connsiteY65" fmla="*/ 1443037 h 1519836"/>
              <a:gd name="connsiteX66" fmla="*/ 1123950 w 2847975"/>
              <a:gd name="connsiteY66" fmla="*/ 1457325 h 1519836"/>
              <a:gd name="connsiteX67" fmla="*/ 1152525 w 2847975"/>
              <a:gd name="connsiteY67" fmla="*/ 1466850 h 1519836"/>
              <a:gd name="connsiteX68" fmla="*/ 1300163 w 2847975"/>
              <a:gd name="connsiteY68" fmla="*/ 1476375 h 1519836"/>
              <a:gd name="connsiteX69" fmla="*/ 1409700 w 2847975"/>
              <a:gd name="connsiteY69" fmla="*/ 1490662 h 1519836"/>
              <a:gd name="connsiteX70" fmla="*/ 1443038 w 2847975"/>
              <a:gd name="connsiteY70" fmla="*/ 1495425 h 1519836"/>
              <a:gd name="connsiteX71" fmla="*/ 1466850 w 2847975"/>
              <a:gd name="connsiteY71" fmla="*/ 1500187 h 1519836"/>
              <a:gd name="connsiteX72" fmla="*/ 1519238 w 2847975"/>
              <a:gd name="connsiteY72" fmla="*/ 1504950 h 1519836"/>
              <a:gd name="connsiteX73" fmla="*/ 1881188 w 2847975"/>
              <a:gd name="connsiteY73" fmla="*/ 1514475 h 1519836"/>
              <a:gd name="connsiteX74" fmla="*/ 1976438 w 2847975"/>
              <a:gd name="connsiteY74" fmla="*/ 1509712 h 1519836"/>
              <a:gd name="connsiteX75" fmla="*/ 2014538 w 2847975"/>
              <a:gd name="connsiteY75" fmla="*/ 1504950 h 1519836"/>
              <a:gd name="connsiteX76" fmla="*/ 2043113 w 2847975"/>
              <a:gd name="connsiteY76" fmla="*/ 1500187 h 1519836"/>
              <a:gd name="connsiteX77" fmla="*/ 2105025 w 2847975"/>
              <a:gd name="connsiteY77" fmla="*/ 1495425 h 1519836"/>
              <a:gd name="connsiteX78" fmla="*/ 2157413 w 2847975"/>
              <a:gd name="connsiteY78" fmla="*/ 1490662 h 1519836"/>
              <a:gd name="connsiteX79" fmla="*/ 2195513 w 2847975"/>
              <a:gd name="connsiteY79" fmla="*/ 1481137 h 1519836"/>
              <a:gd name="connsiteX80" fmla="*/ 2238375 w 2847975"/>
              <a:gd name="connsiteY80" fmla="*/ 1476375 h 1519836"/>
              <a:gd name="connsiteX81" fmla="*/ 2300288 w 2847975"/>
              <a:gd name="connsiteY81" fmla="*/ 1466850 h 1519836"/>
              <a:gd name="connsiteX82" fmla="*/ 2357438 w 2847975"/>
              <a:gd name="connsiteY82" fmla="*/ 1457325 h 1519836"/>
              <a:gd name="connsiteX83" fmla="*/ 2381250 w 2847975"/>
              <a:gd name="connsiteY83" fmla="*/ 1452562 h 1519836"/>
              <a:gd name="connsiteX84" fmla="*/ 2409825 w 2847975"/>
              <a:gd name="connsiteY84" fmla="*/ 1433512 h 1519836"/>
              <a:gd name="connsiteX85" fmla="*/ 2428875 w 2847975"/>
              <a:gd name="connsiteY85" fmla="*/ 1409700 h 1519836"/>
              <a:gd name="connsiteX86" fmla="*/ 2495550 w 2847975"/>
              <a:gd name="connsiteY86" fmla="*/ 1395412 h 1519836"/>
              <a:gd name="connsiteX87" fmla="*/ 2562225 w 2847975"/>
              <a:gd name="connsiteY87" fmla="*/ 1385887 h 1519836"/>
              <a:gd name="connsiteX88" fmla="*/ 2609850 w 2847975"/>
              <a:gd name="connsiteY88" fmla="*/ 1357312 h 1519836"/>
              <a:gd name="connsiteX89" fmla="*/ 2624138 w 2847975"/>
              <a:gd name="connsiteY89" fmla="*/ 1347787 h 1519836"/>
              <a:gd name="connsiteX90" fmla="*/ 2662238 w 2847975"/>
              <a:gd name="connsiteY90" fmla="*/ 1328737 h 1519836"/>
              <a:gd name="connsiteX91" fmla="*/ 2695575 w 2847975"/>
              <a:gd name="connsiteY91" fmla="*/ 1295400 h 1519836"/>
              <a:gd name="connsiteX92" fmla="*/ 2724150 w 2847975"/>
              <a:gd name="connsiteY92" fmla="*/ 1266825 h 1519836"/>
              <a:gd name="connsiteX93" fmla="*/ 2738438 w 2847975"/>
              <a:gd name="connsiteY93" fmla="*/ 1238250 h 1519836"/>
              <a:gd name="connsiteX94" fmla="*/ 2743200 w 2847975"/>
              <a:gd name="connsiteY94" fmla="*/ 1223962 h 1519836"/>
              <a:gd name="connsiteX95" fmla="*/ 2757488 w 2847975"/>
              <a:gd name="connsiteY95" fmla="*/ 1219200 h 1519836"/>
              <a:gd name="connsiteX96" fmla="*/ 2776538 w 2847975"/>
              <a:gd name="connsiteY96" fmla="*/ 1185862 h 1519836"/>
              <a:gd name="connsiteX97" fmla="*/ 2786063 w 2847975"/>
              <a:gd name="connsiteY97" fmla="*/ 1171575 h 1519836"/>
              <a:gd name="connsiteX98" fmla="*/ 2814638 w 2847975"/>
              <a:gd name="connsiteY98" fmla="*/ 1152525 h 1519836"/>
              <a:gd name="connsiteX99" fmla="*/ 2828925 w 2847975"/>
              <a:gd name="connsiteY99" fmla="*/ 1143000 h 1519836"/>
              <a:gd name="connsiteX100" fmla="*/ 2838450 w 2847975"/>
              <a:gd name="connsiteY100" fmla="*/ 1128712 h 1519836"/>
              <a:gd name="connsiteX101" fmla="*/ 2847975 w 2847975"/>
              <a:gd name="connsiteY101" fmla="*/ 1095375 h 1519836"/>
              <a:gd name="connsiteX102" fmla="*/ 2843213 w 2847975"/>
              <a:gd name="connsiteY102" fmla="*/ 1028700 h 1519836"/>
              <a:gd name="connsiteX103" fmla="*/ 2828925 w 2847975"/>
              <a:gd name="connsiteY103" fmla="*/ 976312 h 1519836"/>
              <a:gd name="connsiteX104" fmla="*/ 2824163 w 2847975"/>
              <a:gd name="connsiteY104" fmla="*/ 957262 h 1519836"/>
              <a:gd name="connsiteX105" fmla="*/ 2809875 w 2847975"/>
              <a:gd name="connsiteY105" fmla="*/ 909637 h 1519836"/>
              <a:gd name="connsiteX106" fmla="*/ 2800350 w 2847975"/>
              <a:gd name="connsiteY106" fmla="*/ 695325 h 1519836"/>
              <a:gd name="connsiteX107" fmla="*/ 2795588 w 2847975"/>
              <a:gd name="connsiteY107" fmla="*/ 681037 h 1519836"/>
              <a:gd name="connsiteX108" fmla="*/ 2790825 w 2847975"/>
              <a:gd name="connsiteY108" fmla="*/ 652462 h 1519836"/>
              <a:gd name="connsiteX109" fmla="*/ 2781300 w 2847975"/>
              <a:gd name="connsiteY109" fmla="*/ 590550 h 1519836"/>
              <a:gd name="connsiteX110" fmla="*/ 2757488 w 2847975"/>
              <a:gd name="connsiteY110" fmla="*/ 595312 h 1519836"/>
              <a:gd name="connsiteX111" fmla="*/ 2738438 w 2847975"/>
              <a:gd name="connsiteY111" fmla="*/ 604837 h 1519836"/>
              <a:gd name="connsiteX112" fmla="*/ 2700338 w 2847975"/>
              <a:gd name="connsiteY112" fmla="*/ 623887 h 1519836"/>
              <a:gd name="connsiteX113" fmla="*/ 2667000 w 2847975"/>
              <a:gd name="connsiteY113" fmla="*/ 676275 h 1519836"/>
              <a:gd name="connsiteX114" fmla="*/ 2662238 w 2847975"/>
              <a:gd name="connsiteY114" fmla="*/ 842962 h 1519836"/>
              <a:gd name="connsiteX115" fmla="*/ 2647950 w 2847975"/>
              <a:gd name="connsiteY115" fmla="*/ 847725 h 1519836"/>
              <a:gd name="connsiteX116" fmla="*/ 2643188 w 2847975"/>
              <a:gd name="connsiteY116" fmla="*/ 862012 h 1519836"/>
              <a:gd name="connsiteX117" fmla="*/ 2628900 w 2847975"/>
              <a:gd name="connsiteY117" fmla="*/ 866775 h 1519836"/>
              <a:gd name="connsiteX118" fmla="*/ 2614613 w 2847975"/>
              <a:gd name="connsiteY118" fmla="*/ 876300 h 1519836"/>
              <a:gd name="connsiteX119" fmla="*/ 2576513 w 2847975"/>
              <a:gd name="connsiteY119" fmla="*/ 885825 h 1519836"/>
              <a:gd name="connsiteX120" fmla="*/ 2138363 w 2847975"/>
              <a:gd name="connsiteY120" fmla="*/ 890587 h 1519836"/>
              <a:gd name="connsiteX121" fmla="*/ 2109788 w 2847975"/>
              <a:gd name="connsiteY121" fmla="*/ 895350 h 1519836"/>
              <a:gd name="connsiteX122" fmla="*/ 2085975 w 2847975"/>
              <a:gd name="connsiteY122" fmla="*/ 904875 h 1519836"/>
              <a:gd name="connsiteX123" fmla="*/ 2071688 w 2847975"/>
              <a:gd name="connsiteY123" fmla="*/ 909637 h 1519836"/>
              <a:gd name="connsiteX124" fmla="*/ 2062163 w 2847975"/>
              <a:gd name="connsiteY124" fmla="*/ 923925 h 1519836"/>
              <a:gd name="connsiteX125" fmla="*/ 2047875 w 2847975"/>
              <a:gd name="connsiteY125" fmla="*/ 928687 h 1519836"/>
              <a:gd name="connsiteX126" fmla="*/ 2038350 w 2847975"/>
              <a:gd name="connsiteY126" fmla="*/ 957262 h 1519836"/>
              <a:gd name="connsiteX127" fmla="*/ 2005013 w 2847975"/>
              <a:gd name="connsiteY127" fmla="*/ 995362 h 1519836"/>
              <a:gd name="connsiteX128" fmla="*/ 1976438 w 2847975"/>
              <a:gd name="connsiteY128" fmla="*/ 1004887 h 1519836"/>
              <a:gd name="connsiteX129" fmla="*/ 1962150 w 2847975"/>
              <a:gd name="connsiteY129" fmla="*/ 1009650 h 1519836"/>
              <a:gd name="connsiteX130" fmla="*/ 1947863 w 2847975"/>
              <a:gd name="connsiteY130" fmla="*/ 1019175 h 1519836"/>
              <a:gd name="connsiteX131" fmla="*/ 1909763 w 2847975"/>
              <a:gd name="connsiteY131" fmla="*/ 1028700 h 1519836"/>
              <a:gd name="connsiteX132" fmla="*/ 1809750 w 2847975"/>
              <a:gd name="connsiteY132" fmla="*/ 1019175 h 1519836"/>
              <a:gd name="connsiteX133" fmla="*/ 1785938 w 2847975"/>
              <a:gd name="connsiteY133" fmla="*/ 1014412 h 1519836"/>
              <a:gd name="connsiteX134" fmla="*/ 1762125 w 2847975"/>
              <a:gd name="connsiteY134" fmla="*/ 1004887 h 1519836"/>
              <a:gd name="connsiteX135" fmla="*/ 1724025 w 2847975"/>
              <a:gd name="connsiteY135" fmla="*/ 995362 h 1519836"/>
              <a:gd name="connsiteX136" fmla="*/ 1704975 w 2847975"/>
              <a:gd name="connsiteY136" fmla="*/ 981075 h 1519836"/>
              <a:gd name="connsiteX137" fmla="*/ 1676400 w 2847975"/>
              <a:gd name="connsiteY137" fmla="*/ 971550 h 1519836"/>
              <a:gd name="connsiteX138" fmla="*/ 1643063 w 2847975"/>
              <a:gd name="connsiteY138" fmla="*/ 957262 h 1519836"/>
              <a:gd name="connsiteX139" fmla="*/ 1628775 w 2847975"/>
              <a:gd name="connsiteY139" fmla="*/ 947737 h 1519836"/>
              <a:gd name="connsiteX140" fmla="*/ 1595438 w 2847975"/>
              <a:gd name="connsiteY140" fmla="*/ 942975 h 1519836"/>
              <a:gd name="connsiteX141" fmla="*/ 1509713 w 2847975"/>
              <a:gd name="connsiteY141" fmla="*/ 933450 h 1519836"/>
              <a:gd name="connsiteX142" fmla="*/ 1443038 w 2847975"/>
              <a:gd name="connsiteY142" fmla="*/ 914400 h 1519836"/>
              <a:gd name="connsiteX143" fmla="*/ 1423988 w 2847975"/>
              <a:gd name="connsiteY143" fmla="*/ 900112 h 1519836"/>
              <a:gd name="connsiteX144" fmla="*/ 1390650 w 2847975"/>
              <a:gd name="connsiteY144" fmla="*/ 881062 h 1519836"/>
              <a:gd name="connsiteX145" fmla="*/ 1371600 w 2847975"/>
              <a:gd name="connsiteY145" fmla="*/ 866775 h 1519836"/>
              <a:gd name="connsiteX146" fmla="*/ 1328738 w 2847975"/>
              <a:gd name="connsiteY146" fmla="*/ 838200 h 1519836"/>
              <a:gd name="connsiteX147" fmla="*/ 1262063 w 2847975"/>
              <a:gd name="connsiteY147" fmla="*/ 814387 h 1519836"/>
              <a:gd name="connsiteX148" fmla="*/ 1214438 w 2847975"/>
              <a:gd name="connsiteY148" fmla="*/ 800100 h 1519836"/>
              <a:gd name="connsiteX149" fmla="*/ 1200150 w 2847975"/>
              <a:gd name="connsiteY149" fmla="*/ 795337 h 1519836"/>
              <a:gd name="connsiteX150" fmla="*/ 1171575 w 2847975"/>
              <a:gd name="connsiteY150" fmla="*/ 790575 h 1519836"/>
              <a:gd name="connsiteX151" fmla="*/ 1157288 w 2847975"/>
              <a:gd name="connsiteY151" fmla="*/ 781050 h 1519836"/>
              <a:gd name="connsiteX152" fmla="*/ 1138238 w 2847975"/>
              <a:gd name="connsiteY152" fmla="*/ 771525 h 1519836"/>
              <a:gd name="connsiteX153" fmla="*/ 1114425 w 2847975"/>
              <a:gd name="connsiteY153" fmla="*/ 747712 h 1519836"/>
              <a:gd name="connsiteX154" fmla="*/ 1100138 w 2847975"/>
              <a:gd name="connsiteY154" fmla="*/ 738187 h 1519836"/>
              <a:gd name="connsiteX155" fmla="*/ 1081088 w 2847975"/>
              <a:gd name="connsiteY155" fmla="*/ 709612 h 1519836"/>
              <a:gd name="connsiteX156" fmla="*/ 1062038 w 2847975"/>
              <a:gd name="connsiteY156" fmla="*/ 676275 h 1519836"/>
              <a:gd name="connsiteX157" fmla="*/ 1066800 w 2847975"/>
              <a:gd name="connsiteY157" fmla="*/ 619125 h 1519836"/>
              <a:gd name="connsiteX158" fmla="*/ 1081088 w 2847975"/>
              <a:gd name="connsiteY158" fmla="*/ 614362 h 1519836"/>
              <a:gd name="connsiteX159" fmla="*/ 1100138 w 2847975"/>
              <a:gd name="connsiteY159" fmla="*/ 604837 h 1519836"/>
              <a:gd name="connsiteX160" fmla="*/ 1128713 w 2847975"/>
              <a:gd name="connsiteY160" fmla="*/ 595312 h 1519836"/>
              <a:gd name="connsiteX161" fmla="*/ 1157288 w 2847975"/>
              <a:gd name="connsiteY161" fmla="*/ 581025 h 1519836"/>
              <a:gd name="connsiteX162" fmla="*/ 1171575 w 2847975"/>
              <a:gd name="connsiteY162" fmla="*/ 571500 h 1519836"/>
              <a:gd name="connsiteX163" fmla="*/ 1190625 w 2847975"/>
              <a:gd name="connsiteY163" fmla="*/ 566737 h 1519836"/>
              <a:gd name="connsiteX164" fmla="*/ 1223963 w 2847975"/>
              <a:gd name="connsiteY164" fmla="*/ 557212 h 1519836"/>
              <a:gd name="connsiteX165" fmla="*/ 1238250 w 2847975"/>
              <a:gd name="connsiteY165" fmla="*/ 542925 h 1519836"/>
              <a:gd name="connsiteX166" fmla="*/ 1252538 w 2847975"/>
              <a:gd name="connsiteY166" fmla="*/ 509587 h 1519836"/>
              <a:gd name="connsiteX167" fmla="*/ 1262063 w 2847975"/>
              <a:gd name="connsiteY167" fmla="*/ 471487 h 1519836"/>
              <a:gd name="connsiteX168" fmla="*/ 1257300 w 2847975"/>
              <a:gd name="connsiteY168" fmla="*/ 404812 h 1519836"/>
              <a:gd name="connsiteX169" fmla="*/ 1233488 w 2847975"/>
              <a:gd name="connsiteY169" fmla="*/ 381000 h 1519836"/>
              <a:gd name="connsiteX170" fmla="*/ 1219200 w 2847975"/>
              <a:gd name="connsiteY170" fmla="*/ 376237 h 1519836"/>
              <a:gd name="connsiteX171" fmla="*/ 1204913 w 2847975"/>
              <a:gd name="connsiteY171" fmla="*/ 366712 h 1519836"/>
              <a:gd name="connsiteX172" fmla="*/ 1133475 w 2847975"/>
              <a:gd name="connsiteY172" fmla="*/ 361950 h 1519836"/>
              <a:gd name="connsiteX173" fmla="*/ 1114425 w 2847975"/>
              <a:gd name="connsiteY173" fmla="*/ 357187 h 1519836"/>
              <a:gd name="connsiteX174" fmla="*/ 1071563 w 2847975"/>
              <a:gd name="connsiteY174" fmla="*/ 347662 h 1519836"/>
              <a:gd name="connsiteX175" fmla="*/ 1057275 w 2847975"/>
              <a:gd name="connsiteY175" fmla="*/ 342900 h 1519836"/>
              <a:gd name="connsiteX176" fmla="*/ 1033463 w 2847975"/>
              <a:gd name="connsiteY176" fmla="*/ 338137 h 1519836"/>
              <a:gd name="connsiteX177" fmla="*/ 1004888 w 2847975"/>
              <a:gd name="connsiteY177" fmla="*/ 328612 h 1519836"/>
              <a:gd name="connsiteX178" fmla="*/ 976313 w 2847975"/>
              <a:gd name="connsiteY178" fmla="*/ 319087 h 1519836"/>
              <a:gd name="connsiteX179" fmla="*/ 962025 w 2847975"/>
              <a:gd name="connsiteY179" fmla="*/ 314325 h 1519836"/>
              <a:gd name="connsiteX180" fmla="*/ 942975 w 2847975"/>
              <a:gd name="connsiteY180" fmla="*/ 304800 h 1519836"/>
              <a:gd name="connsiteX181" fmla="*/ 923925 w 2847975"/>
              <a:gd name="connsiteY181" fmla="*/ 290512 h 1519836"/>
              <a:gd name="connsiteX182" fmla="*/ 895350 w 2847975"/>
              <a:gd name="connsiteY182" fmla="*/ 280987 h 1519836"/>
              <a:gd name="connsiteX183" fmla="*/ 881063 w 2847975"/>
              <a:gd name="connsiteY183" fmla="*/ 276225 h 1519836"/>
              <a:gd name="connsiteX184" fmla="*/ 871538 w 2847975"/>
              <a:gd name="connsiteY184" fmla="*/ 219075 h 1519836"/>
              <a:gd name="connsiteX185" fmla="*/ 866775 w 2847975"/>
              <a:gd name="connsiteY185" fmla="*/ 200025 h 1519836"/>
              <a:gd name="connsiteX186" fmla="*/ 871538 w 2847975"/>
              <a:gd name="connsiteY186" fmla="*/ 176212 h 1519836"/>
              <a:gd name="connsiteX187" fmla="*/ 900113 w 2847975"/>
              <a:gd name="connsiteY187" fmla="*/ 161925 h 1519836"/>
              <a:gd name="connsiteX188" fmla="*/ 928688 w 2847975"/>
              <a:gd name="connsiteY188" fmla="*/ 142875 h 1519836"/>
              <a:gd name="connsiteX189" fmla="*/ 942975 w 2847975"/>
              <a:gd name="connsiteY189" fmla="*/ 133350 h 1519836"/>
              <a:gd name="connsiteX190" fmla="*/ 952500 w 2847975"/>
              <a:gd name="connsiteY190" fmla="*/ 100012 h 1519836"/>
              <a:gd name="connsiteX191" fmla="*/ 962025 w 2847975"/>
              <a:gd name="connsiteY191" fmla="*/ 85725 h 1519836"/>
              <a:gd name="connsiteX192" fmla="*/ 957263 w 2847975"/>
              <a:gd name="connsiteY192" fmla="*/ 38100 h 1519836"/>
              <a:gd name="connsiteX193" fmla="*/ 952500 w 2847975"/>
              <a:gd name="connsiteY193" fmla="*/ 23812 h 1519836"/>
              <a:gd name="connsiteX194" fmla="*/ 938213 w 2847975"/>
              <a:gd name="connsiteY194" fmla="*/ 19050 h 1519836"/>
              <a:gd name="connsiteX195" fmla="*/ 914400 w 2847975"/>
              <a:gd name="connsiteY195" fmla="*/ 9525 h 1519836"/>
              <a:gd name="connsiteX196" fmla="*/ 895350 w 2847975"/>
              <a:gd name="connsiteY196" fmla="*/ 4762 h 1519836"/>
              <a:gd name="connsiteX197" fmla="*/ 881063 w 2847975"/>
              <a:gd name="connsiteY197" fmla="*/ 0 h 1519836"/>
              <a:gd name="connsiteX198" fmla="*/ 762000 w 2847975"/>
              <a:gd name="connsiteY198" fmla="*/ 4762 h 1519836"/>
              <a:gd name="connsiteX199" fmla="*/ 700088 w 2847975"/>
              <a:gd name="connsiteY199" fmla="*/ 9525 h 1519836"/>
              <a:gd name="connsiteX200" fmla="*/ 671513 w 2847975"/>
              <a:gd name="connsiteY200" fmla="*/ 28575 h 1519836"/>
              <a:gd name="connsiteX201" fmla="*/ 657225 w 2847975"/>
              <a:gd name="connsiteY201" fmla="*/ 33337 h 1519836"/>
              <a:gd name="connsiteX202" fmla="*/ 647700 w 2847975"/>
              <a:gd name="connsiteY202" fmla="*/ 33337 h 151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2847975" h="1519836">
                <a:moveTo>
                  <a:pt x="719138" y="23812"/>
                </a:moveTo>
                <a:cubicBezTo>
                  <a:pt x="660868" y="35467"/>
                  <a:pt x="703002" y="26016"/>
                  <a:pt x="595313" y="61912"/>
                </a:cubicBezTo>
                <a:cubicBezTo>
                  <a:pt x="590550" y="63500"/>
                  <a:pt x="585202" y="63890"/>
                  <a:pt x="581025" y="66675"/>
                </a:cubicBezTo>
                <a:cubicBezTo>
                  <a:pt x="545846" y="90128"/>
                  <a:pt x="561608" y="78857"/>
                  <a:pt x="533400" y="100012"/>
                </a:cubicBezTo>
                <a:cubicBezTo>
                  <a:pt x="531813" y="104775"/>
                  <a:pt x="531423" y="110123"/>
                  <a:pt x="528638" y="114300"/>
                </a:cubicBezTo>
                <a:cubicBezTo>
                  <a:pt x="524902" y="119904"/>
                  <a:pt x="519524" y="124275"/>
                  <a:pt x="514350" y="128587"/>
                </a:cubicBezTo>
                <a:cubicBezTo>
                  <a:pt x="502775" y="138233"/>
                  <a:pt x="483651" y="146318"/>
                  <a:pt x="471488" y="152400"/>
                </a:cubicBezTo>
                <a:cubicBezTo>
                  <a:pt x="468313" y="157162"/>
                  <a:pt x="466432" y="163111"/>
                  <a:pt x="461963" y="166687"/>
                </a:cubicBezTo>
                <a:cubicBezTo>
                  <a:pt x="458043" y="169823"/>
                  <a:pt x="452165" y="169205"/>
                  <a:pt x="447675" y="171450"/>
                </a:cubicBezTo>
                <a:cubicBezTo>
                  <a:pt x="442556" y="174010"/>
                  <a:pt x="438649" y="178720"/>
                  <a:pt x="433388" y="180975"/>
                </a:cubicBezTo>
                <a:cubicBezTo>
                  <a:pt x="423175" y="185352"/>
                  <a:pt x="393937" y="188684"/>
                  <a:pt x="385763" y="190500"/>
                </a:cubicBezTo>
                <a:cubicBezTo>
                  <a:pt x="380862" y="191589"/>
                  <a:pt x="376437" y="194499"/>
                  <a:pt x="371475" y="195262"/>
                </a:cubicBezTo>
                <a:cubicBezTo>
                  <a:pt x="355706" y="197688"/>
                  <a:pt x="339725" y="198437"/>
                  <a:pt x="323850" y="200025"/>
                </a:cubicBezTo>
                <a:cubicBezTo>
                  <a:pt x="317500" y="203200"/>
                  <a:pt x="310964" y="206028"/>
                  <a:pt x="304800" y="209550"/>
                </a:cubicBezTo>
                <a:cubicBezTo>
                  <a:pt x="299830" y="212390"/>
                  <a:pt x="295632" y="216515"/>
                  <a:pt x="290513" y="219075"/>
                </a:cubicBezTo>
                <a:cubicBezTo>
                  <a:pt x="286023" y="221320"/>
                  <a:pt x="280988" y="222250"/>
                  <a:pt x="276225" y="223837"/>
                </a:cubicBezTo>
                <a:cubicBezTo>
                  <a:pt x="265683" y="230865"/>
                  <a:pt x="254984" y="236649"/>
                  <a:pt x="247650" y="247650"/>
                </a:cubicBezTo>
                <a:cubicBezTo>
                  <a:pt x="220080" y="289005"/>
                  <a:pt x="274183" y="230642"/>
                  <a:pt x="228600" y="276225"/>
                </a:cubicBezTo>
                <a:cubicBezTo>
                  <a:pt x="223852" y="290469"/>
                  <a:pt x="222859" y="298471"/>
                  <a:pt x="209550" y="309562"/>
                </a:cubicBezTo>
                <a:cubicBezTo>
                  <a:pt x="205694" y="312776"/>
                  <a:pt x="199651" y="311887"/>
                  <a:pt x="195263" y="314325"/>
                </a:cubicBezTo>
                <a:cubicBezTo>
                  <a:pt x="185256" y="319885"/>
                  <a:pt x="176213" y="327025"/>
                  <a:pt x="166688" y="333375"/>
                </a:cubicBezTo>
                <a:lnTo>
                  <a:pt x="138113" y="352425"/>
                </a:lnTo>
                <a:cubicBezTo>
                  <a:pt x="111976" y="378561"/>
                  <a:pt x="136059" y="356346"/>
                  <a:pt x="109538" y="376237"/>
                </a:cubicBezTo>
                <a:cubicBezTo>
                  <a:pt x="78478" y="399532"/>
                  <a:pt x="97011" y="391524"/>
                  <a:pt x="71438" y="400050"/>
                </a:cubicBezTo>
                <a:cubicBezTo>
                  <a:pt x="66675" y="404812"/>
                  <a:pt x="60421" y="408449"/>
                  <a:pt x="57150" y="414337"/>
                </a:cubicBezTo>
                <a:cubicBezTo>
                  <a:pt x="52274" y="423114"/>
                  <a:pt x="50800" y="433387"/>
                  <a:pt x="47625" y="442912"/>
                </a:cubicBezTo>
                <a:cubicBezTo>
                  <a:pt x="32294" y="488908"/>
                  <a:pt x="56880" y="417394"/>
                  <a:pt x="33338" y="476250"/>
                </a:cubicBezTo>
                <a:cubicBezTo>
                  <a:pt x="29609" y="485572"/>
                  <a:pt x="23813" y="504825"/>
                  <a:pt x="23813" y="504825"/>
                </a:cubicBezTo>
                <a:cubicBezTo>
                  <a:pt x="22225" y="520700"/>
                  <a:pt x="21306" y="536656"/>
                  <a:pt x="19050" y="552450"/>
                </a:cubicBezTo>
                <a:cubicBezTo>
                  <a:pt x="18124" y="558930"/>
                  <a:pt x="15364" y="565044"/>
                  <a:pt x="14288" y="571500"/>
                </a:cubicBezTo>
                <a:cubicBezTo>
                  <a:pt x="12184" y="584125"/>
                  <a:pt x="11113" y="596900"/>
                  <a:pt x="9525" y="609600"/>
                </a:cubicBezTo>
                <a:cubicBezTo>
                  <a:pt x="7938" y="665162"/>
                  <a:pt x="7030" y="720748"/>
                  <a:pt x="4763" y="776287"/>
                </a:cubicBezTo>
                <a:cubicBezTo>
                  <a:pt x="3854" y="798550"/>
                  <a:pt x="0" y="820680"/>
                  <a:pt x="0" y="842962"/>
                </a:cubicBezTo>
                <a:cubicBezTo>
                  <a:pt x="0" y="881095"/>
                  <a:pt x="2384" y="919203"/>
                  <a:pt x="4763" y="957262"/>
                </a:cubicBezTo>
                <a:cubicBezTo>
                  <a:pt x="5561" y="970036"/>
                  <a:pt x="7421" y="982737"/>
                  <a:pt x="9525" y="995362"/>
                </a:cubicBezTo>
                <a:cubicBezTo>
                  <a:pt x="11693" y="1008367"/>
                  <a:pt x="16044" y="1022585"/>
                  <a:pt x="23813" y="1033462"/>
                </a:cubicBezTo>
                <a:cubicBezTo>
                  <a:pt x="39223" y="1055036"/>
                  <a:pt x="46214" y="1043520"/>
                  <a:pt x="57150" y="1076325"/>
                </a:cubicBezTo>
                <a:cubicBezTo>
                  <a:pt x="58738" y="1081087"/>
                  <a:pt x="59935" y="1085998"/>
                  <a:pt x="61913" y="1090612"/>
                </a:cubicBezTo>
                <a:cubicBezTo>
                  <a:pt x="68115" y="1105083"/>
                  <a:pt x="77515" y="1120339"/>
                  <a:pt x="85725" y="1133475"/>
                </a:cubicBezTo>
                <a:cubicBezTo>
                  <a:pt x="95339" y="1148858"/>
                  <a:pt x="96653" y="1151966"/>
                  <a:pt x="114300" y="1162050"/>
                </a:cubicBezTo>
                <a:cubicBezTo>
                  <a:pt x="118659" y="1164541"/>
                  <a:pt x="123745" y="1165491"/>
                  <a:pt x="128588" y="1166812"/>
                </a:cubicBezTo>
                <a:cubicBezTo>
                  <a:pt x="141218" y="1170256"/>
                  <a:pt x="154269" y="1172197"/>
                  <a:pt x="166688" y="1176337"/>
                </a:cubicBezTo>
                <a:cubicBezTo>
                  <a:pt x="218806" y="1193712"/>
                  <a:pt x="139854" y="1165999"/>
                  <a:pt x="195263" y="1190625"/>
                </a:cubicBezTo>
                <a:cubicBezTo>
                  <a:pt x="204438" y="1194703"/>
                  <a:pt x="214313" y="1196975"/>
                  <a:pt x="223838" y="1200150"/>
                </a:cubicBezTo>
                <a:lnTo>
                  <a:pt x="238125" y="1204912"/>
                </a:lnTo>
                <a:cubicBezTo>
                  <a:pt x="242888" y="1209675"/>
                  <a:pt x="248278" y="1213883"/>
                  <a:pt x="252413" y="1219200"/>
                </a:cubicBezTo>
                <a:cubicBezTo>
                  <a:pt x="259441" y="1228236"/>
                  <a:pt x="265113" y="1238250"/>
                  <a:pt x="271463" y="1247775"/>
                </a:cubicBezTo>
                <a:cubicBezTo>
                  <a:pt x="274638" y="1252537"/>
                  <a:pt x="276941" y="1258015"/>
                  <a:pt x="280988" y="1262062"/>
                </a:cubicBezTo>
                <a:cubicBezTo>
                  <a:pt x="285750" y="1266825"/>
                  <a:pt x="290963" y="1271176"/>
                  <a:pt x="295275" y="1276350"/>
                </a:cubicBezTo>
                <a:cubicBezTo>
                  <a:pt x="300714" y="1282877"/>
                  <a:pt x="309958" y="1302316"/>
                  <a:pt x="319088" y="1304925"/>
                </a:cubicBezTo>
                <a:cubicBezTo>
                  <a:pt x="335948" y="1309742"/>
                  <a:pt x="354013" y="1308100"/>
                  <a:pt x="371475" y="1309687"/>
                </a:cubicBezTo>
                <a:cubicBezTo>
                  <a:pt x="377825" y="1311275"/>
                  <a:pt x="384107" y="1313166"/>
                  <a:pt x="390525" y="1314450"/>
                </a:cubicBezTo>
                <a:cubicBezTo>
                  <a:pt x="399994" y="1316344"/>
                  <a:pt x="409674" y="1317117"/>
                  <a:pt x="419100" y="1319212"/>
                </a:cubicBezTo>
                <a:cubicBezTo>
                  <a:pt x="424001" y="1320301"/>
                  <a:pt x="428402" y="1323388"/>
                  <a:pt x="433388" y="1323975"/>
                </a:cubicBezTo>
                <a:cubicBezTo>
                  <a:pt x="455517" y="1326578"/>
                  <a:pt x="477838" y="1327150"/>
                  <a:pt x="500063" y="1328737"/>
                </a:cubicBezTo>
                <a:lnTo>
                  <a:pt x="528638" y="1338262"/>
                </a:lnTo>
                <a:cubicBezTo>
                  <a:pt x="533400" y="1339850"/>
                  <a:pt x="537973" y="1342200"/>
                  <a:pt x="542925" y="1343025"/>
                </a:cubicBezTo>
                <a:lnTo>
                  <a:pt x="571500" y="1347787"/>
                </a:lnTo>
                <a:cubicBezTo>
                  <a:pt x="607516" y="1365795"/>
                  <a:pt x="575176" y="1352369"/>
                  <a:pt x="633413" y="1362075"/>
                </a:cubicBezTo>
                <a:cubicBezTo>
                  <a:pt x="638365" y="1362900"/>
                  <a:pt x="642724" y="1366174"/>
                  <a:pt x="647700" y="1366837"/>
                </a:cubicBezTo>
                <a:cubicBezTo>
                  <a:pt x="689215" y="1372372"/>
                  <a:pt x="785276" y="1375096"/>
                  <a:pt x="814388" y="1376362"/>
                </a:cubicBezTo>
                <a:cubicBezTo>
                  <a:pt x="833438" y="1379537"/>
                  <a:pt x="852802" y="1381203"/>
                  <a:pt x="871538" y="1385887"/>
                </a:cubicBezTo>
                <a:cubicBezTo>
                  <a:pt x="877888" y="1387475"/>
                  <a:pt x="884108" y="1389724"/>
                  <a:pt x="890588" y="1390650"/>
                </a:cubicBezTo>
                <a:cubicBezTo>
                  <a:pt x="918492" y="1394636"/>
                  <a:pt x="980806" y="1398455"/>
                  <a:pt x="1004888" y="1400175"/>
                </a:cubicBezTo>
                <a:cubicBezTo>
                  <a:pt x="1038241" y="1405733"/>
                  <a:pt x="1038395" y="1402880"/>
                  <a:pt x="1071563" y="1423987"/>
                </a:cubicBezTo>
                <a:cubicBezTo>
                  <a:pt x="1108281" y="1447354"/>
                  <a:pt x="1062014" y="1432317"/>
                  <a:pt x="1104900" y="1443037"/>
                </a:cubicBezTo>
                <a:cubicBezTo>
                  <a:pt x="1111250" y="1447800"/>
                  <a:pt x="1116850" y="1453775"/>
                  <a:pt x="1123950" y="1457325"/>
                </a:cubicBezTo>
                <a:cubicBezTo>
                  <a:pt x="1132930" y="1461815"/>
                  <a:pt x="1143000" y="1463675"/>
                  <a:pt x="1152525" y="1466850"/>
                </a:cubicBezTo>
                <a:cubicBezTo>
                  <a:pt x="1209004" y="1485675"/>
                  <a:pt x="1161848" y="1471435"/>
                  <a:pt x="1300163" y="1476375"/>
                </a:cubicBezTo>
                <a:cubicBezTo>
                  <a:pt x="1361416" y="1491688"/>
                  <a:pt x="1325201" y="1485029"/>
                  <a:pt x="1409700" y="1490662"/>
                </a:cubicBezTo>
                <a:cubicBezTo>
                  <a:pt x="1420813" y="1492250"/>
                  <a:pt x="1431965" y="1493580"/>
                  <a:pt x="1443038" y="1495425"/>
                </a:cubicBezTo>
                <a:cubicBezTo>
                  <a:pt x="1451022" y="1496756"/>
                  <a:pt x="1458818" y="1499183"/>
                  <a:pt x="1466850" y="1500187"/>
                </a:cubicBezTo>
                <a:cubicBezTo>
                  <a:pt x="1484249" y="1502362"/>
                  <a:pt x="1501775" y="1503362"/>
                  <a:pt x="1519238" y="1504950"/>
                </a:cubicBezTo>
                <a:cubicBezTo>
                  <a:pt x="1651834" y="1531467"/>
                  <a:pt x="1559343" y="1514475"/>
                  <a:pt x="1881188" y="1514475"/>
                </a:cubicBezTo>
                <a:cubicBezTo>
                  <a:pt x="1912978" y="1514475"/>
                  <a:pt x="1944688" y="1511300"/>
                  <a:pt x="1976438" y="1509712"/>
                </a:cubicBezTo>
                <a:lnTo>
                  <a:pt x="2014538" y="1504950"/>
                </a:lnTo>
                <a:cubicBezTo>
                  <a:pt x="2024097" y="1503584"/>
                  <a:pt x="2033510" y="1501198"/>
                  <a:pt x="2043113" y="1500187"/>
                </a:cubicBezTo>
                <a:cubicBezTo>
                  <a:pt x="2063698" y="1498020"/>
                  <a:pt x="2084398" y="1497144"/>
                  <a:pt x="2105025" y="1495425"/>
                </a:cubicBezTo>
                <a:lnTo>
                  <a:pt x="2157413" y="1490662"/>
                </a:lnTo>
                <a:cubicBezTo>
                  <a:pt x="2170113" y="1487487"/>
                  <a:pt x="2182502" y="1482583"/>
                  <a:pt x="2195513" y="1481137"/>
                </a:cubicBezTo>
                <a:lnTo>
                  <a:pt x="2238375" y="1476375"/>
                </a:lnTo>
                <a:cubicBezTo>
                  <a:pt x="2262867" y="1473314"/>
                  <a:pt x="2276473" y="1470819"/>
                  <a:pt x="2300288" y="1466850"/>
                </a:cubicBezTo>
                <a:cubicBezTo>
                  <a:pt x="2330998" y="1456612"/>
                  <a:pt x="2301609" y="1465301"/>
                  <a:pt x="2357438" y="1457325"/>
                </a:cubicBezTo>
                <a:cubicBezTo>
                  <a:pt x="2365451" y="1456180"/>
                  <a:pt x="2373313" y="1454150"/>
                  <a:pt x="2381250" y="1452562"/>
                </a:cubicBezTo>
                <a:cubicBezTo>
                  <a:pt x="2390775" y="1446212"/>
                  <a:pt x="2406204" y="1444372"/>
                  <a:pt x="2409825" y="1433512"/>
                </a:cubicBezTo>
                <a:cubicBezTo>
                  <a:pt x="2414990" y="1418020"/>
                  <a:pt x="2412017" y="1417192"/>
                  <a:pt x="2428875" y="1409700"/>
                </a:cubicBezTo>
                <a:cubicBezTo>
                  <a:pt x="2454898" y="1398134"/>
                  <a:pt x="2466219" y="1398863"/>
                  <a:pt x="2495550" y="1395412"/>
                </a:cubicBezTo>
                <a:cubicBezTo>
                  <a:pt x="2550505" y="1388947"/>
                  <a:pt x="2522038" y="1393925"/>
                  <a:pt x="2562225" y="1385887"/>
                </a:cubicBezTo>
                <a:cubicBezTo>
                  <a:pt x="2591515" y="1371242"/>
                  <a:pt x="2575366" y="1380301"/>
                  <a:pt x="2609850" y="1357312"/>
                </a:cubicBezTo>
                <a:cubicBezTo>
                  <a:pt x="2614613" y="1354137"/>
                  <a:pt x="2618823" y="1349913"/>
                  <a:pt x="2624138" y="1347787"/>
                </a:cubicBezTo>
                <a:cubicBezTo>
                  <a:pt x="2653265" y="1336136"/>
                  <a:pt x="2640837" y="1343004"/>
                  <a:pt x="2662238" y="1328737"/>
                </a:cubicBezTo>
                <a:cubicBezTo>
                  <a:pt x="2683773" y="1296436"/>
                  <a:pt x="2655978" y="1334998"/>
                  <a:pt x="2695575" y="1295400"/>
                </a:cubicBezTo>
                <a:cubicBezTo>
                  <a:pt x="2737353" y="1253620"/>
                  <a:pt x="2661900" y="1313511"/>
                  <a:pt x="2724150" y="1266825"/>
                </a:cubicBezTo>
                <a:cubicBezTo>
                  <a:pt x="2728913" y="1257300"/>
                  <a:pt x="2734113" y="1247982"/>
                  <a:pt x="2738438" y="1238250"/>
                </a:cubicBezTo>
                <a:cubicBezTo>
                  <a:pt x="2740477" y="1233662"/>
                  <a:pt x="2739650" y="1227512"/>
                  <a:pt x="2743200" y="1223962"/>
                </a:cubicBezTo>
                <a:cubicBezTo>
                  <a:pt x="2746750" y="1220412"/>
                  <a:pt x="2752725" y="1220787"/>
                  <a:pt x="2757488" y="1219200"/>
                </a:cubicBezTo>
                <a:cubicBezTo>
                  <a:pt x="2765196" y="1188364"/>
                  <a:pt x="2756271" y="1210182"/>
                  <a:pt x="2776538" y="1185862"/>
                </a:cubicBezTo>
                <a:cubicBezTo>
                  <a:pt x="2780202" y="1181465"/>
                  <a:pt x="2781755" y="1175344"/>
                  <a:pt x="2786063" y="1171575"/>
                </a:cubicBezTo>
                <a:cubicBezTo>
                  <a:pt x="2794678" y="1164037"/>
                  <a:pt x="2805113" y="1158875"/>
                  <a:pt x="2814638" y="1152525"/>
                </a:cubicBezTo>
                <a:lnTo>
                  <a:pt x="2828925" y="1143000"/>
                </a:lnTo>
                <a:cubicBezTo>
                  <a:pt x="2832100" y="1138237"/>
                  <a:pt x="2835890" y="1133832"/>
                  <a:pt x="2838450" y="1128712"/>
                </a:cubicBezTo>
                <a:cubicBezTo>
                  <a:pt x="2841869" y="1121875"/>
                  <a:pt x="2846448" y="1101485"/>
                  <a:pt x="2847975" y="1095375"/>
                </a:cubicBezTo>
                <a:cubicBezTo>
                  <a:pt x="2846388" y="1073150"/>
                  <a:pt x="2846223" y="1050777"/>
                  <a:pt x="2843213" y="1028700"/>
                </a:cubicBezTo>
                <a:cubicBezTo>
                  <a:pt x="2838783" y="996209"/>
                  <a:pt x="2835407" y="999000"/>
                  <a:pt x="2828925" y="976312"/>
                </a:cubicBezTo>
                <a:cubicBezTo>
                  <a:pt x="2827127" y="970018"/>
                  <a:pt x="2826044" y="963531"/>
                  <a:pt x="2824163" y="957262"/>
                </a:cubicBezTo>
                <a:cubicBezTo>
                  <a:pt x="2806764" y="899263"/>
                  <a:pt x="2820857" y="953561"/>
                  <a:pt x="2809875" y="909637"/>
                </a:cubicBezTo>
                <a:cubicBezTo>
                  <a:pt x="2796249" y="800621"/>
                  <a:pt x="2812695" y="942228"/>
                  <a:pt x="2800350" y="695325"/>
                </a:cubicBezTo>
                <a:cubicBezTo>
                  <a:pt x="2800099" y="690311"/>
                  <a:pt x="2796677" y="685938"/>
                  <a:pt x="2795588" y="681037"/>
                </a:cubicBezTo>
                <a:cubicBezTo>
                  <a:pt x="2793493" y="671611"/>
                  <a:pt x="2792191" y="662021"/>
                  <a:pt x="2790825" y="652462"/>
                </a:cubicBezTo>
                <a:cubicBezTo>
                  <a:pt x="2782175" y="591909"/>
                  <a:pt x="2790398" y="636032"/>
                  <a:pt x="2781300" y="590550"/>
                </a:cubicBezTo>
                <a:cubicBezTo>
                  <a:pt x="2773363" y="592137"/>
                  <a:pt x="2765167" y="592752"/>
                  <a:pt x="2757488" y="595312"/>
                </a:cubicBezTo>
                <a:cubicBezTo>
                  <a:pt x="2750753" y="597557"/>
                  <a:pt x="2744963" y="602040"/>
                  <a:pt x="2738438" y="604837"/>
                </a:cubicBezTo>
                <a:cubicBezTo>
                  <a:pt x="2702553" y="620217"/>
                  <a:pt x="2752084" y="592840"/>
                  <a:pt x="2700338" y="623887"/>
                </a:cubicBezTo>
                <a:cubicBezTo>
                  <a:pt x="2668751" y="666003"/>
                  <a:pt x="2676783" y="646927"/>
                  <a:pt x="2667000" y="676275"/>
                </a:cubicBezTo>
                <a:cubicBezTo>
                  <a:pt x="2665413" y="731837"/>
                  <a:pt x="2668376" y="787717"/>
                  <a:pt x="2662238" y="842962"/>
                </a:cubicBezTo>
                <a:cubicBezTo>
                  <a:pt x="2661684" y="847952"/>
                  <a:pt x="2651500" y="844175"/>
                  <a:pt x="2647950" y="847725"/>
                </a:cubicBezTo>
                <a:cubicBezTo>
                  <a:pt x="2644400" y="851275"/>
                  <a:pt x="2646738" y="858462"/>
                  <a:pt x="2643188" y="862012"/>
                </a:cubicBezTo>
                <a:cubicBezTo>
                  <a:pt x="2639638" y="865562"/>
                  <a:pt x="2633390" y="864530"/>
                  <a:pt x="2628900" y="866775"/>
                </a:cubicBezTo>
                <a:cubicBezTo>
                  <a:pt x="2623781" y="869335"/>
                  <a:pt x="2619732" y="873740"/>
                  <a:pt x="2614613" y="876300"/>
                </a:cubicBezTo>
                <a:cubicBezTo>
                  <a:pt x="2606954" y="880129"/>
                  <a:pt x="2582176" y="885708"/>
                  <a:pt x="2576513" y="885825"/>
                </a:cubicBezTo>
                <a:lnTo>
                  <a:pt x="2138363" y="890587"/>
                </a:lnTo>
                <a:cubicBezTo>
                  <a:pt x="2128838" y="892175"/>
                  <a:pt x="2119104" y="892809"/>
                  <a:pt x="2109788" y="895350"/>
                </a:cubicBezTo>
                <a:cubicBezTo>
                  <a:pt x="2101540" y="897599"/>
                  <a:pt x="2093980" y="901873"/>
                  <a:pt x="2085975" y="904875"/>
                </a:cubicBezTo>
                <a:cubicBezTo>
                  <a:pt x="2081275" y="906638"/>
                  <a:pt x="2076450" y="908050"/>
                  <a:pt x="2071688" y="909637"/>
                </a:cubicBezTo>
                <a:cubicBezTo>
                  <a:pt x="2068513" y="914400"/>
                  <a:pt x="2066633" y="920349"/>
                  <a:pt x="2062163" y="923925"/>
                </a:cubicBezTo>
                <a:cubicBezTo>
                  <a:pt x="2058243" y="927061"/>
                  <a:pt x="2050793" y="924602"/>
                  <a:pt x="2047875" y="928687"/>
                </a:cubicBezTo>
                <a:cubicBezTo>
                  <a:pt x="2042039" y="936857"/>
                  <a:pt x="2043919" y="948908"/>
                  <a:pt x="2038350" y="957262"/>
                </a:cubicBezTo>
                <a:cubicBezTo>
                  <a:pt x="2026152" y="975559"/>
                  <a:pt x="2023811" y="987007"/>
                  <a:pt x="2005013" y="995362"/>
                </a:cubicBezTo>
                <a:cubicBezTo>
                  <a:pt x="1995838" y="999440"/>
                  <a:pt x="1985963" y="1001712"/>
                  <a:pt x="1976438" y="1004887"/>
                </a:cubicBezTo>
                <a:cubicBezTo>
                  <a:pt x="1971675" y="1006475"/>
                  <a:pt x="1966327" y="1006865"/>
                  <a:pt x="1962150" y="1009650"/>
                </a:cubicBezTo>
                <a:cubicBezTo>
                  <a:pt x="1957388" y="1012825"/>
                  <a:pt x="1953242" y="1017219"/>
                  <a:pt x="1947863" y="1019175"/>
                </a:cubicBezTo>
                <a:cubicBezTo>
                  <a:pt x="1935560" y="1023649"/>
                  <a:pt x="1909763" y="1028700"/>
                  <a:pt x="1909763" y="1028700"/>
                </a:cubicBezTo>
                <a:cubicBezTo>
                  <a:pt x="1870672" y="1025693"/>
                  <a:pt x="1846387" y="1024811"/>
                  <a:pt x="1809750" y="1019175"/>
                </a:cubicBezTo>
                <a:cubicBezTo>
                  <a:pt x="1801750" y="1017944"/>
                  <a:pt x="1793691" y="1016738"/>
                  <a:pt x="1785938" y="1014412"/>
                </a:cubicBezTo>
                <a:cubicBezTo>
                  <a:pt x="1777749" y="1011955"/>
                  <a:pt x="1770296" y="1007401"/>
                  <a:pt x="1762125" y="1004887"/>
                </a:cubicBezTo>
                <a:cubicBezTo>
                  <a:pt x="1749613" y="1001037"/>
                  <a:pt x="1724025" y="995362"/>
                  <a:pt x="1724025" y="995362"/>
                </a:cubicBezTo>
                <a:cubicBezTo>
                  <a:pt x="1717675" y="990600"/>
                  <a:pt x="1712074" y="984625"/>
                  <a:pt x="1704975" y="981075"/>
                </a:cubicBezTo>
                <a:cubicBezTo>
                  <a:pt x="1695995" y="976585"/>
                  <a:pt x="1676400" y="971550"/>
                  <a:pt x="1676400" y="971550"/>
                </a:cubicBezTo>
                <a:cubicBezTo>
                  <a:pt x="1640534" y="947639"/>
                  <a:pt x="1686115" y="975713"/>
                  <a:pt x="1643063" y="957262"/>
                </a:cubicBezTo>
                <a:cubicBezTo>
                  <a:pt x="1637802" y="955007"/>
                  <a:pt x="1634258" y="949382"/>
                  <a:pt x="1628775" y="947737"/>
                </a:cubicBezTo>
                <a:cubicBezTo>
                  <a:pt x="1618023" y="944512"/>
                  <a:pt x="1606533" y="944682"/>
                  <a:pt x="1595438" y="942975"/>
                </a:cubicBezTo>
                <a:cubicBezTo>
                  <a:pt x="1539374" y="934350"/>
                  <a:pt x="1593577" y="940438"/>
                  <a:pt x="1509713" y="933450"/>
                </a:cubicBezTo>
                <a:cubicBezTo>
                  <a:pt x="1487910" y="929089"/>
                  <a:pt x="1462756" y="925355"/>
                  <a:pt x="1443038" y="914400"/>
                </a:cubicBezTo>
                <a:cubicBezTo>
                  <a:pt x="1436099" y="910545"/>
                  <a:pt x="1430447" y="904726"/>
                  <a:pt x="1423988" y="900112"/>
                </a:cubicBezTo>
                <a:cubicBezTo>
                  <a:pt x="1387295" y="873902"/>
                  <a:pt x="1435283" y="908957"/>
                  <a:pt x="1390650" y="881062"/>
                </a:cubicBezTo>
                <a:cubicBezTo>
                  <a:pt x="1383919" y="876855"/>
                  <a:pt x="1378126" y="871293"/>
                  <a:pt x="1371600" y="866775"/>
                </a:cubicBezTo>
                <a:cubicBezTo>
                  <a:pt x="1357482" y="857001"/>
                  <a:pt x="1344681" y="844577"/>
                  <a:pt x="1328738" y="838200"/>
                </a:cubicBezTo>
                <a:cubicBezTo>
                  <a:pt x="1275036" y="816719"/>
                  <a:pt x="1297700" y="823297"/>
                  <a:pt x="1262063" y="814387"/>
                </a:cubicBezTo>
                <a:cubicBezTo>
                  <a:pt x="1235999" y="797012"/>
                  <a:pt x="1258219" y="808856"/>
                  <a:pt x="1214438" y="800100"/>
                </a:cubicBezTo>
                <a:cubicBezTo>
                  <a:pt x="1209515" y="799115"/>
                  <a:pt x="1205051" y="796426"/>
                  <a:pt x="1200150" y="795337"/>
                </a:cubicBezTo>
                <a:cubicBezTo>
                  <a:pt x="1190724" y="793242"/>
                  <a:pt x="1181100" y="792162"/>
                  <a:pt x="1171575" y="790575"/>
                </a:cubicBezTo>
                <a:cubicBezTo>
                  <a:pt x="1166813" y="787400"/>
                  <a:pt x="1162258" y="783890"/>
                  <a:pt x="1157288" y="781050"/>
                </a:cubicBezTo>
                <a:cubicBezTo>
                  <a:pt x="1151124" y="777528"/>
                  <a:pt x="1143842" y="775884"/>
                  <a:pt x="1138238" y="771525"/>
                </a:cubicBezTo>
                <a:cubicBezTo>
                  <a:pt x="1129377" y="764633"/>
                  <a:pt x="1122873" y="755104"/>
                  <a:pt x="1114425" y="747712"/>
                </a:cubicBezTo>
                <a:cubicBezTo>
                  <a:pt x="1110118" y="743943"/>
                  <a:pt x="1104900" y="741362"/>
                  <a:pt x="1100138" y="738187"/>
                </a:cubicBezTo>
                <a:cubicBezTo>
                  <a:pt x="1091768" y="713080"/>
                  <a:pt x="1100906" y="733395"/>
                  <a:pt x="1081088" y="709612"/>
                </a:cubicBezTo>
                <a:cubicBezTo>
                  <a:pt x="1072672" y="699513"/>
                  <a:pt x="1067862" y="687923"/>
                  <a:pt x="1062038" y="676275"/>
                </a:cubicBezTo>
                <a:cubicBezTo>
                  <a:pt x="1063625" y="657225"/>
                  <a:pt x="1061178" y="637396"/>
                  <a:pt x="1066800" y="619125"/>
                </a:cubicBezTo>
                <a:cubicBezTo>
                  <a:pt x="1068276" y="614327"/>
                  <a:pt x="1076474" y="616340"/>
                  <a:pt x="1081088" y="614362"/>
                </a:cubicBezTo>
                <a:cubicBezTo>
                  <a:pt x="1087613" y="611565"/>
                  <a:pt x="1093546" y="607474"/>
                  <a:pt x="1100138" y="604837"/>
                </a:cubicBezTo>
                <a:cubicBezTo>
                  <a:pt x="1109460" y="601108"/>
                  <a:pt x="1120359" y="600881"/>
                  <a:pt x="1128713" y="595312"/>
                </a:cubicBezTo>
                <a:cubicBezTo>
                  <a:pt x="1147177" y="583002"/>
                  <a:pt x="1137570" y="587597"/>
                  <a:pt x="1157288" y="581025"/>
                </a:cubicBezTo>
                <a:cubicBezTo>
                  <a:pt x="1162050" y="577850"/>
                  <a:pt x="1166314" y="573755"/>
                  <a:pt x="1171575" y="571500"/>
                </a:cubicBezTo>
                <a:cubicBezTo>
                  <a:pt x="1177591" y="568922"/>
                  <a:pt x="1184331" y="568535"/>
                  <a:pt x="1190625" y="566737"/>
                </a:cubicBezTo>
                <a:cubicBezTo>
                  <a:pt x="1238452" y="553072"/>
                  <a:pt x="1164410" y="572102"/>
                  <a:pt x="1223963" y="557212"/>
                </a:cubicBezTo>
                <a:cubicBezTo>
                  <a:pt x="1228725" y="552450"/>
                  <a:pt x="1234335" y="548405"/>
                  <a:pt x="1238250" y="542925"/>
                </a:cubicBezTo>
                <a:cubicBezTo>
                  <a:pt x="1243989" y="534891"/>
                  <a:pt x="1249795" y="519645"/>
                  <a:pt x="1252538" y="509587"/>
                </a:cubicBezTo>
                <a:cubicBezTo>
                  <a:pt x="1255983" y="496957"/>
                  <a:pt x="1262063" y="471487"/>
                  <a:pt x="1262063" y="471487"/>
                </a:cubicBezTo>
                <a:cubicBezTo>
                  <a:pt x="1260475" y="449262"/>
                  <a:pt x="1261172" y="426755"/>
                  <a:pt x="1257300" y="404812"/>
                </a:cubicBezTo>
                <a:cubicBezTo>
                  <a:pt x="1255457" y="394366"/>
                  <a:pt x="1241681" y="385097"/>
                  <a:pt x="1233488" y="381000"/>
                </a:cubicBezTo>
                <a:cubicBezTo>
                  <a:pt x="1228998" y="378755"/>
                  <a:pt x="1223690" y="378482"/>
                  <a:pt x="1219200" y="376237"/>
                </a:cubicBezTo>
                <a:cubicBezTo>
                  <a:pt x="1214081" y="373677"/>
                  <a:pt x="1210559" y="367653"/>
                  <a:pt x="1204913" y="366712"/>
                </a:cubicBezTo>
                <a:cubicBezTo>
                  <a:pt x="1181372" y="362789"/>
                  <a:pt x="1157288" y="363537"/>
                  <a:pt x="1133475" y="361950"/>
                </a:cubicBezTo>
                <a:lnTo>
                  <a:pt x="1114425" y="357187"/>
                </a:lnTo>
                <a:cubicBezTo>
                  <a:pt x="1100164" y="353896"/>
                  <a:pt x="1085762" y="351212"/>
                  <a:pt x="1071563" y="347662"/>
                </a:cubicBezTo>
                <a:cubicBezTo>
                  <a:pt x="1066693" y="346444"/>
                  <a:pt x="1062145" y="344118"/>
                  <a:pt x="1057275" y="342900"/>
                </a:cubicBezTo>
                <a:cubicBezTo>
                  <a:pt x="1049422" y="340937"/>
                  <a:pt x="1041272" y="340267"/>
                  <a:pt x="1033463" y="338137"/>
                </a:cubicBezTo>
                <a:cubicBezTo>
                  <a:pt x="1023777" y="335495"/>
                  <a:pt x="1014413" y="331787"/>
                  <a:pt x="1004888" y="328612"/>
                </a:cubicBezTo>
                <a:lnTo>
                  <a:pt x="976313" y="319087"/>
                </a:lnTo>
                <a:cubicBezTo>
                  <a:pt x="971550" y="317499"/>
                  <a:pt x="966515" y="316570"/>
                  <a:pt x="962025" y="314325"/>
                </a:cubicBezTo>
                <a:cubicBezTo>
                  <a:pt x="955675" y="311150"/>
                  <a:pt x="948995" y="308563"/>
                  <a:pt x="942975" y="304800"/>
                </a:cubicBezTo>
                <a:cubicBezTo>
                  <a:pt x="936244" y="300593"/>
                  <a:pt x="931025" y="294062"/>
                  <a:pt x="923925" y="290512"/>
                </a:cubicBezTo>
                <a:cubicBezTo>
                  <a:pt x="914945" y="286022"/>
                  <a:pt x="904875" y="284162"/>
                  <a:pt x="895350" y="280987"/>
                </a:cubicBezTo>
                <a:lnTo>
                  <a:pt x="881063" y="276225"/>
                </a:lnTo>
                <a:cubicBezTo>
                  <a:pt x="870427" y="244320"/>
                  <a:pt x="880653" y="278322"/>
                  <a:pt x="871538" y="219075"/>
                </a:cubicBezTo>
                <a:cubicBezTo>
                  <a:pt x="870543" y="212606"/>
                  <a:pt x="868363" y="206375"/>
                  <a:pt x="866775" y="200025"/>
                </a:cubicBezTo>
                <a:cubicBezTo>
                  <a:pt x="868363" y="192087"/>
                  <a:pt x="867522" y="183240"/>
                  <a:pt x="871538" y="176212"/>
                </a:cubicBezTo>
                <a:cubicBezTo>
                  <a:pt x="875883" y="168608"/>
                  <a:pt x="892779" y="164369"/>
                  <a:pt x="900113" y="161925"/>
                </a:cubicBezTo>
                <a:lnTo>
                  <a:pt x="928688" y="142875"/>
                </a:lnTo>
                <a:lnTo>
                  <a:pt x="942975" y="133350"/>
                </a:lnTo>
                <a:cubicBezTo>
                  <a:pt x="944499" y="127253"/>
                  <a:pt x="949086" y="106840"/>
                  <a:pt x="952500" y="100012"/>
                </a:cubicBezTo>
                <a:cubicBezTo>
                  <a:pt x="955060" y="94893"/>
                  <a:pt x="958850" y="90487"/>
                  <a:pt x="962025" y="85725"/>
                </a:cubicBezTo>
                <a:cubicBezTo>
                  <a:pt x="960438" y="69850"/>
                  <a:pt x="959689" y="53869"/>
                  <a:pt x="957263" y="38100"/>
                </a:cubicBezTo>
                <a:cubicBezTo>
                  <a:pt x="956500" y="33138"/>
                  <a:pt x="956050" y="27362"/>
                  <a:pt x="952500" y="23812"/>
                </a:cubicBezTo>
                <a:cubicBezTo>
                  <a:pt x="948950" y="20262"/>
                  <a:pt x="942913" y="20813"/>
                  <a:pt x="938213" y="19050"/>
                </a:cubicBezTo>
                <a:cubicBezTo>
                  <a:pt x="930208" y="16048"/>
                  <a:pt x="922510" y="12229"/>
                  <a:pt x="914400" y="9525"/>
                </a:cubicBezTo>
                <a:cubicBezTo>
                  <a:pt x="908190" y="7455"/>
                  <a:pt x="901644" y="6560"/>
                  <a:pt x="895350" y="4762"/>
                </a:cubicBezTo>
                <a:cubicBezTo>
                  <a:pt x="890523" y="3383"/>
                  <a:pt x="885825" y="1587"/>
                  <a:pt x="881063" y="0"/>
                </a:cubicBezTo>
                <a:lnTo>
                  <a:pt x="762000" y="4762"/>
                </a:lnTo>
                <a:cubicBezTo>
                  <a:pt x="741330" y="5850"/>
                  <a:pt x="720105" y="4257"/>
                  <a:pt x="700088" y="9525"/>
                </a:cubicBezTo>
                <a:cubicBezTo>
                  <a:pt x="689017" y="12438"/>
                  <a:pt x="682373" y="24955"/>
                  <a:pt x="671513" y="28575"/>
                </a:cubicBezTo>
                <a:cubicBezTo>
                  <a:pt x="666750" y="30162"/>
                  <a:pt x="662148" y="32353"/>
                  <a:pt x="657225" y="33337"/>
                </a:cubicBezTo>
                <a:cubicBezTo>
                  <a:pt x="654112" y="33960"/>
                  <a:pt x="650875" y="33337"/>
                  <a:pt x="647700" y="33337"/>
                </a:cubicBezTo>
              </a:path>
            </a:pathLst>
          </a:custGeom>
          <a:blipFill dpi="0" rotWithShape="1">
            <a:blip r:embed="rId4"/>
            <a:srcRect/>
            <a:stretch>
              <a:fillRect l="-25000" t="-25000" r="-11000" b="-10000"/>
            </a:stretch>
          </a:blipFill>
          <a:ln>
            <a:solidFill>
              <a:schemeClr val="tx1"/>
            </a:solidFill>
          </a:ln>
          <a:scene3d>
            <a:camera prst="orthographicFront">
              <a:rot lat="1800000" lon="3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7" name="Freeform 36"/>
          <p:cNvSpPr/>
          <p:nvPr/>
        </p:nvSpPr>
        <p:spPr>
          <a:xfrm>
            <a:off x="7312919" y="3321400"/>
            <a:ext cx="3106515" cy="1634869"/>
          </a:xfrm>
          <a:custGeom>
            <a:avLst/>
            <a:gdLst>
              <a:gd name="connsiteX0" fmla="*/ 719138 w 2847975"/>
              <a:gd name="connsiteY0" fmla="*/ 23812 h 1519836"/>
              <a:gd name="connsiteX1" fmla="*/ 595313 w 2847975"/>
              <a:gd name="connsiteY1" fmla="*/ 61912 h 1519836"/>
              <a:gd name="connsiteX2" fmla="*/ 581025 w 2847975"/>
              <a:gd name="connsiteY2" fmla="*/ 66675 h 1519836"/>
              <a:gd name="connsiteX3" fmla="*/ 533400 w 2847975"/>
              <a:gd name="connsiteY3" fmla="*/ 100012 h 1519836"/>
              <a:gd name="connsiteX4" fmla="*/ 528638 w 2847975"/>
              <a:gd name="connsiteY4" fmla="*/ 114300 h 1519836"/>
              <a:gd name="connsiteX5" fmla="*/ 514350 w 2847975"/>
              <a:gd name="connsiteY5" fmla="*/ 128587 h 1519836"/>
              <a:gd name="connsiteX6" fmla="*/ 471488 w 2847975"/>
              <a:gd name="connsiteY6" fmla="*/ 152400 h 1519836"/>
              <a:gd name="connsiteX7" fmla="*/ 461963 w 2847975"/>
              <a:gd name="connsiteY7" fmla="*/ 166687 h 1519836"/>
              <a:gd name="connsiteX8" fmla="*/ 447675 w 2847975"/>
              <a:gd name="connsiteY8" fmla="*/ 171450 h 1519836"/>
              <a:gd name="connsiteX9" fmla="*/ 433388 w 2847975"/>
              <a:gd name="connsiteY9" fmla="*/ 180975 h 1519836"/>
              <a:gd name="connsiteX10" fmla="*/ 385763 w 2847975"/>
              <a:gd name="connsiteY10" fmla="*/ 190500 h 1519836"/>
              <a:gd name="connsiteX11" fmla="*/ 371475 w 2847975"/>
              <a:gd name="connsiteY11" fmla="*/ 195262 h 1519836"/>
              <a:gd name="connsiteX12" fmla="*/ 323850 w 2847975"/>
              <a:gd name="connsiteY12" fmla="*/ 200025 h 1519836"/>
              <a:gd name="connsiteX13" fmla="*/ 304800 w 2847975"/>
              <a:gd name="connsiteY13" fmla="*/ 209550 h 1519836"/>
              <a:gd name="connsiteX14" fmla="*/ 290513 w 2847975"/>
              <a:gd name="connsiteY14" fmla="*/ 219075 h 1519836"/>
              <a:gd name="connsiteX15" fmla="*/ 276225 w 2847975"/>
              <a:gd name="connsiteY15" fmla="*/ 223837 h 1519836"/>
              <a:gd name="connsiteX16" fmla="*/ 247650 w 2847975"/>
              <a:gd name="connsiteY16" fmla="*/ 247650 h 1519836"/>
              <a:gd name="connsiteX17" fmla="*/ 228600 w 2847975"/>
              <a:gd name="connsiteY17" fmla="*/ 276225 h 1519836"/>
              <a:gd name="connsiteX18" fmla="*/ 209550 w 2847975"/>
              <a:gd name="connsiteY18" fmla="*/ 309562 h 1519836"/>
              <a:gd name="connsiteX19" fmla="*/ 195263 w 2847975"/>
              <a:gd name="connsiteY19" fmla="*/ 314325 h 1519836"/>
              <a:gd name="connsiteX20" fmla="*/ 166688 w 2847975"/>
              <a:gd name="connsiteY20" fmla="*/ 333375 h 1519836"/>
              <a:gd name="connsiteX21" fmla="*/ 138113 w 2847975"/>
              <a:gd name="connsiteY21" fmla="*/ 352425 h 1519836"/>
              <a:gd name="connsiteX22" fmla="*/ 109538 w 2847975"/>
              <a:gd name="connsiteY22" fmla="*/ 376237 h 1519836"/>
              <a:gd name="connsiteX23" fmla="*/ 71438 w 2847975"/>
              <a:gd name="connsiteY23" fmla="*/ 400050 h 1519836"/>
              <a:gd name="connsiteX24" fmla="*/ 57150 w 2847975"/>
              <a:gd name="connsiteY24" fmla="*/ 414337 h 1519836"/>
              <a:gd name="connsiteX25" fmla="*/ 47625 w 2847975"/>
              <a:gd name="connsiteY25" fmla="*/ 442912 h 1519836"/>
              <a:gd name="connsiteX26" fmla="*/ 33338 w 2847975"/>
              <a:gd name="connsiteY26" fmla="*/ 476250 h 1519836"/>
              <a:gd name="connsiteX27" fmla="*/ 23813 w 2847975"/>
              <a:gd name="connsiteY27" fmla="*/ 504825 h 1519836"/>
              <a:gd name="connsiteX28" fmla="*/ 19050 w 2847975"/>
              <a:gd name="connsiteY28" fmla="*/ 552450 h 1519836"/>
              <a:gd name="connsiteX29" fmla="*/ 14288 w 2847975"/>
              <a:gd name="connsiteY29" fmla="*/ 571500 h 1519836"/>
              <a:gd name="connsiteX30" fmla="*/ 9525 w 2847975"/>
              <a:gd name="connsiteY30" fmla="*/ 609600 h 1519836"/>
              <a:gd name="connsiteX31" fmla="*/ 4763 w 2847975"/>
              <a:gd name="connsiteY31" fmla="*/ 776287 h 1519836"/>
              <a:gd name="connsiteX32" fmla="*/ 0 w 2847975"/>
              <a:gd name="connsiteY32" fmla="*/ 842962 h 1519836"/>
              <a:gd name="connsiteX33" fmla="*/ 4763 w 2847975"/>
              <a:gd name="connsiteY33" fmla="*/ 957262 h 1519836"/>
              <a:gd name="connsiteX34" fmla="*/ 9525 w 2847975"/>
              <a:gd name="connsiteY34" fmla="*/ 995362 h 1519836"/>
              <a:gd name="connsiteX35" fmla="*/ 23813 w 2847975"/>
              <a:gd name="connsiteY35" fmla="*/ 1033462 h 1519836"/>
              <a:gd name="connsiteX36" fmla="*/ 57150 w 2847975"/>
              <a:gd name="connsiteY36" fmla="*/ 1076325 h 1519836"/>
              <a:gd name="connsiteX37" fmla="*/ 61913 w 2847975"/>
              <a:gd name="connsiteY37" fmla="*/ 1090612 h 1519836"/>
              <a:gd name="connsiteX38" fmla="*/ 85725 w 2847975"/>
              <a:gd name="connsiteY38" fmla="*/ 1133475 h 1519836"/>
              <a:gd name="connsiteX39" fmla="*/ 114300 w 2847975"/>
              <a:gd name="connsiteY39" fmla="*/ 1162050 h 1519836"/>
              <a:gd name="connsiteX40" fmla="*/ 128588 w 2847975"/>
              <a:gd name="connsiteY40" fmla="*/ 1166812 h 1519836"/>
              <a:gd name="connsiteX41" fmla="*/ 166688 w 2847975"/>
              <a:gd name="connsiteY41" fmla="*/ 1176337 h 1519836"/>
              <a:gd name="connsiteX42" fmla="*/ 195263 w 2847975"/>
              <a:gd name="connsiteY42" fmla="*/ 1190625 h 1519836"/>
              <a:gd name="connsiteX43" fmla="*/ 223838 w 2847975"/>
              <a:gd name="connsiteY43" fmla="*/ 1200150 h 1519836"/>
              <a:gd name="connsiteX44" fmla="*/ 238125 w 2847975"/>
              <a:gd name="connsiteY44" fmla="*/ 1204912 h 1519836"/>
              <a:gd name="connsiteX45" fmla="*/ 252413 w 2847975"/>
              <a:gd name="connsiteY45" fmla="*/ 1219200 h 1519836"/>
              <a:gd name="connsiteX46" fmla="*/ 271463 w 2847975"/>
              <a:gd name="connsiteY46" fmla="*/ 1247775 h 1519836"/>
              <a:gd name="connsiteX47" fmla="*/ 280988 w 2847975"/>
              <a:gd name="connsiteY47" fmla="*/ 1262062 h 1519836"/>
              <a:gd name="connsiteX48" fmla="*/ 295275 w 2847975"/>
              <a:gd name="connsiteY48" fmla="*/ 1276350 h 1519836"/>
              <a:gd name="connsiteX49" fmla="*/ 319088 w 2847975"/>
              <a:gd name="connsiteY49" fmla="*/ 1304925 h 1519836"/>
              <a:gd name="connsiteX50" fmla="*/ 371475 w 2847975"/>
              <a:gd name="connsiteY50" fmla="*/ 1309687 h 1519836"/>
              <a:gd name="connsiteX51" fmla="*/ 390525 w 2847975"/>
              <a:gd name="connsiteY51" fmla="*/ 1314450 h 1519836"/>
              <a:gd name="connsiteX52" fmla="*/ 419100 w 2847975"/>
              <a:gd name="connsiteY52" fmla="*/ 1319212 h 1519836"/>
              <a:gd name="connsiteX53" fmla="*/ 433388 w 2847975"/>
              <a:gd name="connsiteY53" fmla="*/ 1323975 h 1519836"/>
              <a:gd name="connsiteX54" fmla="*/ 500063 w 2847975"/>
              <a:gd name="connsiteY54" fmla="*/ 1328737 h 1519836"/>
              <a:gd name="connsiteX55" fmla="*/ 528638 w 2847975"/>
              <a:gd name="connsiteY55" fmla="*/ 1338262 h 1519836"/>
              <a:gd name="connsiteX56" fmla="*/ 542925 w 2847975"/>
              <a:gd name="connsiteY56" fmla="*/ 1343025 h 1519836"/>
              <a:gd name="connsiteX57" fmla="*/ 571500 w 2847975"/>
              <a:gd name="connsiteY57" fmla="*/ 1347787 h 1519836"/>
              <a:gd name="connsiteX58" fmla="*/ 633413 w 2847975"/>
              <a:gd name="connsiteY58" fmla="*/ 1362075 h 1519836"/>
              <a:gd name="connsiteX59" fmla="*/ 647700 w 2847975"/>
              <a:gd name="connsiteY59" fmla="*/ 1366837 h 1519836"/>
              <a:gd name="connsiteX60" fmla="*/ 814388 w 2847975"/>
              <a:gd name="connsiteY60" fmla="*/ 1376362 h 1519836"/>
              <a:gd name="connsiteX61" fmla="*/ 871538 w 2847975"/>
              <a:gd name="connsiteY61" fmla="*/ 1385887 h 1519836"/>
              <a:gd name="connsiteX62" fmla="*/ 890588 w 2847975"/>
              <a:gd name="connsiteY62" fmla="*/ 1390650 h 1519836"/>
              <a:gd name="connsiteX63" fmla="*/ 1004888 w 2847975"/>
              <a:gd name="connsiteY63" fmla="*/ 1400175 h 1519836"/>
              <a:gd name="connsiteX64" fmla="*/ 1071563 w 2847975"/>
              <a:gd name="connsiteY64" fmla="*/ 1423987 h 1519836"/>
              <a:gd name="connsiteX65" fmla="*/ 1104900 w 2847975"/>
              <a:gd name="connsiteY65" fmla="*/ 1443037 h 1519836"/>
              <a:gd name="connsiteX66" fmla="*/ 1123950 w 2847975"/>
              <a:gd name="connsiteY66" fmla="*/ 1457325 h 1519836"/>
              <a:gd name="connsiteX67" fmla="*/ 1152525 w 2847975"/>
              <a:gd name="connsiteY67" fmla="*/ 1466850 h 1519836"/>
              <a:gd name="connsiteX68" fmla="*/ 1300163 w 2847975"/>
              <a:gd name="connsiteY68" fmla="*/ 1476375 h 1519836"/>
              <a:gd name="connsiteX69" fmla="*/ 1409700 w 2847975"/>
              <a:gd name="connsiteY69" fmla="*/ 1490662 h 1519836"/>
              <a:gd name="connsiteX70" fmla="*/ 1443038 w 2847975"/>
              <a:gd name="connsiteY70" fmla="*/ 1495425 h 1519836"/>
              <a:gd name="connsiteX71" fmla="*/ 1466850 w 2847975"/>
              <a:gd name="connsiteY71" fmla="*/ 1500187 h 1519836"/>
              <a:gd name="connsiteX72" fmla="*/ 1519238 w 2847975"/>
              <a:gd name="connsiteY72" fmla="*/ 1504950 h 1519836"/>
              <a:gd name="connsiteX73" fmla="*/ 1881188 w 2847975"/>
              <a:gd name="connsiteY73" fmla="*/ 1514475 h 1519836"/>
              <a:gd name="connsiteX74" fmla="*/ 1976438 w 2847975"/>
              <a:gd name="connsiteY74" fmla="*/ 1509712 h 1519836"/>
              <a:gd name="connsiteX75" fmla="*/ 2014538 w 2847975"/>
              <a:gd name="connsiteY75" fmla="*/ 1504950 h 1519836"/>
              <a:gd name="connsiteX76" fmla="*/ 2043113 w 2847975"/>
              <a:gd name="connsiteY76" fmla="*/ 1500187 h 1519836"/>
              <a:gd name="connsiteX77" fmla="*/ 2105025 w 2847975"/>
              <a:gd name="connsiteY77" fmla="*/ 1495425 h 1519836"/>
              <a:gd name="connsiteX78" fmla="*/ 2157413 w 2847975"/>
              <a:gd name="connsiteY78" fmla="*/ 1490662 h 1519836"/>
              <a:gd name="connsiteX79" fmla="*/ 2195513 w 2847975"/>
              <a:gd name="connsiteY79" fmla="*/ 1481137 h 1519836"/>
              <a:gd name="connsiteX80" fmla="*/ 2238375 w 2847975"/>
              <a:gd name="connsiteY80" fmla="*/ 1476375 h 1519836"/>
              <a:gd name="connsiteX81" fmla="*/ 2300288 w 2847975"/>
              <a:gd name="connsiteY81" fmla="*/ 1466850 h 1519836"/>
              <a:gd name="connsiteX82" fmla="*/ 2357438 w 2847975"/>
              <a:gd name="connsiteY82" fmla="*/ 1457325 h 1519836"/>
              <a:gd name="connsiteX83" fmla="*/ 2381250 w 2847975"/>
              <a:gd name="connsiteY83" fmla="*/ 1452562 h 1519836"/>
              <a:gd name="connsiteX84" fmla="*/ 2409825 w 2847975"/>
              <a:gd name="connsiteY84" fmla="*/ 1433512 h 1519836"/>
              <a:gd name="connsiteX85" fmla="*/ 2428875 w 2847975"/>
              <a:gd name="connsiteY85" fmla="*/ 1409700 h 1519836"/>
              <a:gd name="connsiteX86" fmla="*/ 2495550 w 2847975"/>
              <a:gd name="connsiteY86" fmla="*/ 1395412 h 1519836"/>
              <a:gd name="connsiteX87" fmla="*/ 2562225 w 2847975"/>
              <a:gd name="connsiteY87" fmla="*/ 1385887 h 1519836"/>
              <a:gd name="connsiteX88" fmla="*/ 2609850 w 2847975"/>
              <a:gd name="connsiteY88" fmla="*/ 1357312 h 1519836"/>
              <a:gd name="connsiteX89" fmla="*/ 2624138 w 2847975"/>
              <a:gd name="connsiteY89" fmla="*/ 1347787 h 1519836"/>
              <a:gd name="connsiteX90" fmla="*/ 2662238 w 2847975"/>
              <a:gd name="connsiteY90" fmla="*/ 1328737 h 1519836"/>
              <a:gd name="connsiteX91" fmla="*/ 2695575 w 2847975"/>
              <a:gd name="connsiteY91" fmla="*/ 1295400 h 1519836"/>
              <a:gd name="connsiteX92" fmla="*/ 2724150 w 2847975"/>
              <a:gd name="connsiteY92" fmla="*/ 1266825 h 1519836"/>
              <a:gd name="connsiteX93" fmla="*/ 2738438 w 2847975"/>
              <a:gd name="connsiteY93" fmla="*/ 1238250 h 1519836"/>
              <a:gd name="connsiteX94" fmla="*/ 2743200 w 2847975"/>
              <a:gd name="connsiteY94" fmla="*/ 1223962 h 1519836"/>
              <a:gd name="connsiteX95" fmla="*/ 2757488 w 2847975"/>
              <a:gd name="connsiteY95" fmla="*/ 1219200 h 1519836"/>
              <a:gd name="connsiteX96" fmla="*/ 2776538 w 2847975"/>
              <a:gd name="connsiteY96" fmla="*/ 1185862 h 1519836"/>
              <a:gd name="connsiteX97" fmla="*/ 2786063 w 2847975"/>
              <a:gd name="connsiteY97" fmla="*/ 1171575 h 1519836"/>
              <a:gd name="connsiteX98" fmla="*/ 2814638 w 2847975"/>
              <a:gd name="connsiteY98" fmla="*/ 1152525 h 1519836"/>
              <a:gd name="connsiteX99" fmla="*/ 2828925 w 2847975"/>
              <a:gd name="connsiteY99" fmla="*/ 1143000 h 1519836"/>
              <a:gd name="connsiteX100" fmla="*/ 2838450 w 2847975"/>
              <a:gd name="connsiteY100" fmla="*/ 1128712 h 1519836"/>
              <a:gd name="connsiteX101" fmla="*/ 2847975 w 2847975"/>
              <a:gd name="connsiteY101" fmla="*/ 1095375 h 1519836"/>
              <a:gd name="connsiteX102" fmla="*/ 2843213 w 2847975"/>
              <a:gd name="connsiteY102" fmla="*/ 1028700 h 1519836"/>
              <a:gd name="connsiteX103" fmla="*/ 2828925 w 2847975"/>
              <a:gd name="connsiteY103" fmla="*/ 976312 h 1519836"/>
              <a:gd name="connsiteX104" fmla="*/ 2824163 w 2847975"/>
              <a:gd name="connsiteY104" fmla="*/ 957262 h 1519836"/>
              <a:gd name="connsiteX105" fmla="*/ 2809875 w 2847975"/>
              <a:gd name="connsiteY105" fmla="*/ 909637 h 1519836"/>
              <a:gd name="connsiteX106" fmla="*/ 2800350 w 2847975"/>
              <a:gd name="connsiteY106" fmla="*/ 695325 h 1519836"/>
              <a:gd name="connsiteX107" fmla="*/ 2795588 w 2847975"/>
              <a:gd name="connsiteY107" fmla="*/ 681037 h 1519836"/>
              <a:gd name="connsiteX108" fmla="*/ 2790825 w 2847975"/>
              <a:gd name="connsiteY108" fmla="*/ 652462 h 1519836"/>
              <a:gd name="connsiteX109" fmla="*/ 2781300 w 2847975"/>
              <a:gd name="connsiteY109" fmla="*/ 590550 h 1519836"/>
              <a:gd name="connsiteX110" fmla="*/ 2757488 w 2847975"/>
              <a:gd name="connsiteY110" fmla="*/ 595312 h 1519836"/>
              <a:gd name="connsiteX111" fmla="*/ 2738438 w 2847975"/>
              <a:gd name="connsiteY111" fmla="*/ 604837 h 1519836"/>
              <a:gd name="connsiteX112" fmla="*/ 2700338 w 2847975"/>
              <a:gd name="connsiteY112" fmla="*/ 623887 h 1519836"/>
              <a:gd name="connsiteX113" fmla="*/ 2667000 w 2847975"/>
              <a:gd name="connsiteY113" fmla="*/ 676275 h 1519836"/>
              <a:gd name="connsiteX114" fmla="*/ 2662238 w 2847975"/>
              <a:gd name="connsiteY114" fmla="*/ 842962 h 1519836"/>
              <a:gd name="connsiteX115" fmla="*/ 2647950 w 2847975"/>
              <a:gd name="connsiteY115" fmla="*/ 847725 h 1519836"/>
              <a:gd name="connsiteX116" fmla="*/ 2643188 w 2847975"/>
              <a:gd name="connsiteY116" fmla="*/ 862012 h 1519836"/>
              <a:gd name="connsiteX117" fmla="*/ 2628900 w 2847975"/>
              <a:gd name="connsiteY117" fmla="*/ 866775 h 1519836"/>
              <a:gd name="connsiteX118" fmla="*/ 2614613 w 2847975"/>
              <a:gd name="connsiteY118" fmla="*/ 876300 h 1519836"/>
              <a:gd name="connsiteX119" fmla="*/ 2576513 w 2847975"/>
              <a:gd name="connsiteY119" fmla="*/ 885825 h 1519836"/>
              <a:gd name="connsiteX120" fmla="*/ 2138363 w 2847975"/>
              <a:gd name="connsiteY120" fmla="*/ 890587 h 1519836"/>
              <a:gd name="connsiteX121" fmla="*/ 2109788 w 2847975"/>
              <a:gd name="connsiteY121" fmla="*/ 895350 h 1519836"/>
              <a:gd name="connsiteX122" fmla="*/ 2085975 w 2847975"/>
              <a:gd name="connsiteY122" fmla="*/ 904875 h 1519836"/>
              <a:gd name="connsiteX123" fmla="*/ 2071688 w 2847975"/>
              <a:gd name="connsiteY123" fmla="*/ 909637 h 1519836"/>
              <a:gd name="connsiteX124" fmla="*/ 2062163 w 2847975"/>
              <a:gd name="connsiteY124" fmla="*/ 923925 h 1519836"/>
              <a:gd name="connsiteX125" fmla="*/ 2047875 w 2847975"/>
              <a:gd name="connsiteY125" fmla="*/ 928687 h 1519836"/>
              <a:gd name="connsiteX126" fmla="*/ 2038350 w 2847975"/>
              <a:gd name="connsiteY126" fmla="*/ 957262 h 1519836"/>
              <a:gd name="connsiteX127" fmla="*/ 2005013 w 2847975"/>
              <a:gd name="connsiteY127" fmla="*/ 995362 h 1519836"/>
              <a:gd name="connsiteX128" fmla="*/ 1976438 w 2847975"/>
              <a:gd name="connsiteY128" fmla="*/ 1004887 h 1519836"/>
              <a:gd name="connsiteX129" fmla="*/ 1962150 w 2847975"/>
              <a:gd name="connsiteY129" fmla="*/ 1009650 h 1519836"/>
              <a:gd name="connsiteX130" fmla="*/ 1947863 w 2847975"/>
              <a:gd name="connsiteY130" fmla="*/ 1019175 h 1519836"/>
              <a:gd name="connsiteX131" fmla="*/ 1909763 w 2847975"/>
              <a:gd name="connsiteY131" fmla="*/ 1028700 h 1519836"/>
              <a:gd name="connsiteX132" fmla="*/ 1809750 w 2847975"/>
              <a:gd name="connsiteY132" fmla="*/ 1019175 h 1519836"/>
              <a:gd name="connsiteX133" fmla="*/ 1785938 w 2847975"/>
              <a:gd name="connsiteY133" fmla="*/ 1014412 h 1519836"/>
              <a:gd name="connsiteX134" fmla="*/ 1762125 w 2847975"/>
              <a:gd name="connsiteY134" fmla="*/ 1004887 h 1519836"/>
              <a:gd name="connsiteX135" fmla="*/ 1724025 w 2847975"/>
              <a:gd name="connsiteY135" fmla="*/ 995362 h 1519836"/>
              <a:gd name="connsiteX136" fmla="*/ 1704975 w 2847975"/>
              <a:gd name="connsiteY136" fmla="*/ 981075 h 1519836"/>
              <a:gd name="connsiteX137" fmla="*/ 1676400 w 2847975"/>
              <a:gd name="connsiteY137" fmla="*/ 971550 h 1519836"/>
              <a:gd name="connsiteX138" fmla="*/ 1643063 w 2847975"/>
              <a:gd name="connsiteY138" fmla="*/ 957262 h 1519836"/>
              <a:gd name="connsiteX139" fmla="*/ 1628775 w 2847975"/>
              <a:gd name="connsiteY139" fmla="*/ 947737 h 1519836"/>
              <a:gd name="connsiteX140" fmla="*/ 1595438 w 2847975"/>
              <a:gd name="connsiteY140" fmla="*/ 942975 h 1519836"/>
              <a:gd name="connsiteX141" fmla="*/ 1509713 w 2847975"/>
              <a:gd name="connsiteY141" fmla="*/ 933450 h 1519836"/>
              <a:gd name="connsiteX142" fmla="*/ 1443038 w 2847975"/>
              <a:gd name="connsiteY142" fmla="*/ 914400 h 1519836"/>
              <a:gd name="connsiteX143" fmla="*/ 1423988 w 2847975"/>
              <a:gd name="connsiteY143" fmla="*/ 900112 h 1519836"/>
              <a:gd name="connsiteX144" fmla="*/ 1390650 w 2847975"/>
              <a:gd name="connsiteY144" fmla="*/ 881062 h 1519836"/>
              <a:gd name="connsiteX145" fmla="*/ 1371600 w 2847975"/>
              <a:gd name="connsiteY145" fmla="*/ 866775 h 1519836"/>
              <a:gd name="connsiteX146" fmla="*/ 1328738 w 2847975"/>
              <a:gd name="connsiteY146" fmla="*/ 838200 h 1519836"/>
              <a:gd name="connsiteX147" fmla="*/ 1262063 w 2847975"/>
              <a:gd name="connsiteY147" fmla="*/ 814387 h 1519836"/>
              <a:gd name="connsiteX148" fmla="*/ 1214438 w 2847975"/>
              <a:gd name="connsiteY148" fmla="*/ 800100 h 1519836"/>
              <a:gd name="connsiteX149" fmla="*/ 1200150 w 2847975"/>
              <a:gd name="connsiteY149" fmla="*/ 795337 h 1519836"/>
              <a:gd name="connsiteX150" fmla="*/ 1171575 w 2847975"/>
              <a:gd name="connsiteY150" fmla="*/ 790575 h 1519836"/>
              <a:gd name="connsiteX151" fmla="*/ 1157288 w 2847975"/>
              <a:gd name="connsiteY151" fmla="*/ 781050 h 1519836"/>
              <a:gd name="connsiteX152" fmla="*/ 1138238 w 2847975"/>
              <a:gd name="connsiteY152" fmla="*/ 771525 h 1519836"/>
              <a:gd name="connsiteX153" fmla="*/ 1114425 w 2847975"/>
              <a:gd name="connsiteY153" fmla="*/ 747712 h 1519836"/>
              <a:gd name="connsiteX154" fmla="*/ 1100138 w 2847975"/>
              <a:gd name="connsiteY154" fmla="*/ 738187 h 1519836"/>
              <a:gd name="connsiteX155" fmla="*/ 1081088 w 2847975"/>
              <a:gd name="connsiteY155" fmla="*/ 709612 h 1519836"/>
              <a:gd name="connsiteX156" fmla="*/ 1062038 w 2847975"/>
              <a:gd name="connsiteY156" fmla="*/ 676275 h 1519836"/>
              <a:gd name="connsiteX157" fmla="*/ 1066800 w 2847975"/>
              <a:gd name="connsiteY157" fmla="*/ 619125 h 1519836"/>
              <a:gd name="connsiteX158" fmla="*/ 1081088 w 2847975"/>
              <a:gd name="connsiteY158" fmla="*/ 614362 h 1519836"/>
              <a:gd name="connsiteX159" fmla="*/ 1100138 w 2847975"/>
              <a:gd name="connsiteY159" fmla="*/ 604837 h 1519836"/>
              <a:gd name="connsiteX160" fmla="*/ 1128713 w 2847975"/>
              <a:gd name="connsiteY160" fmla="*/ 595312 h 1519836"/>
              <a:gd name="connsiteX161" fmla="*/ 1157288 w 2847975"/>
              <a:gd name="connsiteY161" fmla="*/ 581025 h 1519836"/>
              <a:gd name="connsiteX162" fmla="*/ 1171575 w 2847975"/>
              <a:gd name="connsiteY162" fmla="*/ 571500 h 1519836"/>
              <a:gd name="connsiteX163" fmla="*/ 1190625 w 2847975"/>
              <a:gd name="connsiteY163" fmla="*/ 566737 h 1519836"/>
              <a:gd name="connsiteX164" fmla="*/ 1223963 w 2847975"/>
              <a:gd name="connsiteY164" fmla="*/ 557212 h 1519836"/>
              <a:gd name="connsiteX165" fmla="*/ 1238250 w 2847975"/>
              <a:gd name="connsiteY165" fmla="*/ 542925 h 1519836"/>
              <a:gd name="connsiteX166" fmla="*/ 1252538 w 2847975"/>
              <a:gd name="connsiteY166" fmla="*/ 509587 h 1519836"/>
              <a:gd name="connsiteX167" fmla="*/ 1262063 w 2847975"/>
              <a:gd name="connsiteY167" fmla="*/ 471487 h 1519836"/>
              <a:gd name="connsiteX168" fmla="*/ 1257300 w 2847975"/>
              <a:gd name="connsiteY168" fmla="*/ 404812 h 1519836"/>
              <a:gd name="connsiteX169" fmla="*/ 1233488 w 2847975"/>
              <a:gd name="connsiteY169" fmla="*/ 381000 h 1519836"/>
              <a:gd name="connsiteX170" fmla="*/ 1219200 w 2847975"/>
              <a:gd name="connsiteY170" fmla="*/ 376237 h 1519836"/>
              <a:gd name="connsiteX171" fmla="*/ 1204913 w 2847975"/>
              <a:gd name="connsiteY171" fmla="*/ 366712 h 1519836"/>
              <a:gd name="connsiteX172" fmla="*/ 1133475 w 2847975"/>
              <a:gd name="connsiteY172" fmla="*/ 361950 h 1519836"/>
              <a:gd name="connsiteX173" fmla="*/ 1114425 w 2847975"/>
              <a:gd name="connsiteY173" fmla="*/ 357187 h 1519836"/>
              <a:gd name="connsiteX174" fmla="*/ 1071563 w 2847975"/>
              <a:gd name="connsiteY174" fmla="*/ 347662 h 1519836"/>
              <a:gd name="connsiteX175" fmla="*/ 1057275 w 2847975"/>
              <a:gd name="connsiteY175" fmla="*/ 342900 h 1519836"/>
              <a:gd name="connsiteX176" fmla="*/ 1033463 w 2847975"/>
              <a:gd name="connsiteY176" fmla="*/ 338137 h 1519836"/>
              <a:gd name="connsiteX177" fmla="*/ 1004888 w 2847975"/>
              <a:gd name="connsiteY177" fmla="*/ 328612 h 1519836"/>
              <a:gd name="connsiteX178" fmla="*/ 976313 w 2847975"/>
              <a:gd name="connsiteY178" fmla="*/ 319087 h 1519836"/>
              <a:gd name="connsiteX179" fmla="*/ 962025 w 2847975"/>
              <a:gd name="connsiteY179" fmla="*/ 314325 h 1519836"/>
              <a:gd name="connsiteX180" fmla="*/ 942975 w 2847975"/>
              <a:gd name="connsiteY180" fmla="*/ 304800 h 1519836"/>
              <a:gd name="connsiteX181" fmla="*/ 923925 w 2847975"/>
              <a:gd name="connsiteY181" fmla="*/ 290512 h 1519836"/>
              <a:gd name="connsiteX182" fmla="*/ 895350 w 2847975"/>
              <a:gd name="connsiteY182" fmla="*/ 280987 h 1519836"/>
              <a:gd name="connsiteX183" fmla="*/ 881063 w 2847975"/>
              <a:gd name="connsiteY183" fmla="*/ 276225 h 1519836"/>
              <a:gd name="connsiteX184" fmla="*/ 871538 w 2847975"/>
              <a:gd name="connsiteY184" fmla="*/ 219075 h 1519836"/>
              <a:gd name="connsiteX185" fmla="*/ 866775 w 2847975"/>
              <a:gd name="connsiteY185" fmla="*/ 200025 h 1519836"/>
              <a:gd name="connsiteX186" fmla="*/ 871538 w 2847975"/>
              <a:gd name="connsiteY186" fmla="*/ 176212 h 1519836"/>
              <a:gd name="connsiteX187" fmla="*/ 900113 w 2847975"/>
              <a:gd name="connsiteY187" fmla="*/ 161925 h 1519836"/>
              <a:gd name="connsiteX188" fmla="*/ 928688 w 2847975"/>
              <a:gd name="connsiteY188" fmla="*/ 142875 h 1519836"/>
              <a:gd name="connsiteX189" fmla="*/ 942975 w 2847975"/>
              <a:gd name="connsiteY189" fmla="*/ 133350 h 1519836"/>
              <a:gd name="connsiteX190" fmla="*/ 952500 w 2847975"/>
              <a:gd name="connsiteY190" fmla="*/ 100012 h 1519836"/>
              <a:gd name="connsiteX191" fmla="*/ 962025 w 2847975"/>
              <a:gd name="connsiteY191" fmla="*/ 85725 h 1519836"/>
              <a:gd name="connsiteX192" fmla="*/ 957263 w 2847975"/>
              <a:gd name="connsiteY192" fmla="*/ 38100 h 1519836"/>
              <a:gd name="connsiteX193" fmla="*/ 952500 w 2847975"/>
              <a:gd name="connsiteY193" fmla="*/ 23812 h 1519836"/>
              <a:gd name="connsiteX194" fmla="*/ 938213 w 2847975"/>
              <a:gd name="connsiteY194" fmla="*/ 19050 h 1519836"/>
              <a:gd name="connsiteX195" fmla="*/ 914400 w 2847975"/>
              <a:gd name="connsiteY195" fmla="*/ 9525 h 1519836"/>
              <a:gd name="connsiteX196" fmla="*/ 895350 w 2847975"/>
              <a:gd name="connsiteY196" fmla="*/ 4762 h 1519836"/>
              <a:gd name="connsiteX197" fmla="*/ 881063 w 2847975"/>
              <a:gd name="connsiteY197" fmla="*/ 0 h 1519836"/>
              <a:gd name="connsiteX198" fmla="*/ 762000 w 2847975"/>
              <a:gd name="connsiteY198" fmla="*/ 4762 h 1519836"/>
              <a:gd name="connsiteX199" fmla="*/ 700088 w 2847975"/>
              <a:gd name="connsiteY199" fmla="*/ 9525 h 1519836"/>
              <a:gd name="connsiteX200" fmla="*/ 671513 w 2847975"/>
              <a:gd name="connsiteY200" fmla="*/ 28575 h 1519836"/>
              <a:gd name="connsiteX201" fmla="*/ 657225 w 2847975"/>
              <a:gd name="connsiteY201" fmla="*/ 33337 h 1519836"/>
              <a:gd name="connsiteX202" fmla="*/ 647700 w 2847975"/>
              <a:gd name="connsiteY202" fmla="*/ 33337 h 151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2847975" h="1519836">
                <a:moveTo>
                  <a:pt x="719138" y="23812"/>
                </a:moveTo>
                <a:cubicBezTo>
                  <a:pt x="660868" y="35467"/>
                  <a:pt x="703002" y="26016"/>
                  <a:pt x="595313" y="61912"/>
                </a:cubicBezTo>
                <a:cubicBezTo>
                  <a:pt x="590550" y="63500"/>
                  <a:pt x="585202" y="63890"/>
                  <a:pt x="581025" y="66675"/>
                </a:cubicBezTo>
                <a:cubicBezTo>
                  <a:pt x="545846" y="90128"/>
                  <a:pt x="561608" y="78857"/>
                  <a:pt x="533400" y="100012"/>
                </a:cubicBezTo>
                <a:cubicBezTo>
                  <a:pt x="531813" y="104775"/>
                  <a:pt x="531423" y="110123"/>
                  <a:pt x="528638" y="114300"/>
                </a:cubicBezTo>
                <a:cubicBezTo>
                  <a:pt x="524902" y="119904"/>
                  <a:pt x="519524" y="124275"/>
                  <a:pt x="514350" y="128587"/>
                </a:cubicBezTo>
                <a:cubicBezTo>
                  <a:pt x="502775" y="138233"/>
                  <a:pt x="483651" y="146318"/>
                  <a:pt x="471488" y="152400"/>
                </a:cubicBezTo>
                <a:cubicBezTo>
                  <a:pt x="468313" y="157162"/>
                  <a:pt x="466432" y="163111"/>
                  <a:pt x="461963" y="166687"/>
                </a:cubicBezTo>
                <a:cubicBezTo>
                  <a:pt x="458043" y="169823"/>
                  <a:pt x="452165" y="169205"/>
                  <a:pt x="447675" y="171450"/>
                </a:cubicBezTo>
                <a:cubicBezTo>
                  <a:pt x="442556" y="174010"/>
                  <a:pt x="438649" y="178720"/>
                  <a:pt x="433388" y="180975"/>
                </a:cubicBezTo>
                <a:cubicBezTo>
                  <a:pt x="423175" y="185352"/>
                  <a:pt x="393937" y="188684"/>
                  <a:pt x="385763" y="190500"/>
                </a:cubicBezTo>
                <a:cubicBezTo>
                  <a:pt x="380862" y="191589"/>
                  <a:pt x="376437" y="194499"/>
                  <a:pt x="371475" y="195262"/>
                </a:cubicBezTo>
                <a:cubicBezTo>
                  <a:pt x="355706" y="197688"/>
                  <a:pt x="339725" y="198437"/>
                  <a:pt x="323850" y="200025"/>
                </a:cubicBezTo>
                <a:cubicBezTo>
                  <a:pt x="317500" y="203200"/>
                  <a:pt x="310964" y="206028"/>
                  <a:pt x="304800" y="209550"/>
                </a:cubicBezTo>
                <a:cubicBezTo>
                  <a:pt x="299830" y="212390"/>
                  <a:pt x="295632" y="216515"/>
                  <a:pt x="290513" y="219075"/>
                </a:cubicBezTo>
                <a:cubicBezTo>
                  <a:pt x="286023" y="221320"/>
                  <a:pt x="280988" y="222250"/>
                  <a:pt x="276225" y="223837"/>
                </a:cubicBezTo>
                <a:cubicBezTo>
                  <a:pt x="265683" y="230865"/>
                  <a:pt x="254984" y="236649"/>
                  <a:pt x="247650" y="247650"/>
                </a:cubicBezTo>
                <a:cubicBezTo>
                  <a:pt x="220080" y="289005"/>
                  <a:pt x="274183" y="230642"/>
                  <a:pt x="228600" y="276225"/>
                </a:cubicBezTo>
                <a:cubicBezTo>
                  <a:pt x="223852" y="290469"/>
                  <a:pt x="222859" y="298471"/>
                  <a:pt x="209550" y="309562"/>
                </a:cubicBezTo>
                <a:cubicBezTo>
                  <a:pt x="205694" y="312776"/>
                  <a:pt x="199651" y="311887"/>
                  <a:pt x="195263" y="314325"/>
                </a:cubicBezTo>
                <a:cubicBezTo>
                  <a:pt x="185256" y="319885"/>
                  <a:pt x="176213" y="327025"/>
                  <a:pt x="166688" y="333375"/>
                </a:cubicBezTo>
                <a:lnTo>
                  <a:pt x="138113" y="352425"/>
                </a:lnTo>
                <a:cubicBezTo>
                  <a:pt x="111976" y="378561"/>
                  <a:pt x="136059" y="356346"/>
                  <a:pt x="109538" y="376237"/>
                </a:cubicBezTo>
                <a:cubicBezTo>
                  <a:pt x="78478" y="399532"/>
                  <a:pt x="97011" y="391524"/>
                  <a:pt x="71438" y="400050"/>
                </a:cubicBezTo>
                <a:cubicBezTo>
                  <a:pt x="66675" y="404812"/>
                  <a:pt x="60421" y="408449"/>
                  <a:pt x="57150" y="414337"/>
                </a:cubicBezTo>
                <a:cubicBezTo>
                  <a:pt x="52274" y="423114"/>
                  <a:pt x="50800" y="433387"/>
                  <a:pt x="47625" y="442912"/>
                </a:cubicBezTo>
                <a:cubicBezTo>
                  <a:pt x="32294" y="488908"/>
                  <a:pt x="56880" y="417394"/>
                  <a:pt x="33338" y="476250"/>
                </a:cubicBezTo>
                <a:cubicBezTo>
                  <a:pt x="29609" y="485572"/>
                  <a:pt x="23813" y="504825"/>
                  <a:pt x="23813" y="504825"/>
                </a:cubicBezTo>
                <a:cubicBezTo>
                  <a:pt x="22225" y="520700"/>
                  <a:pt x="21306" y="536656"/>
                  <a:pt x="19050" y="552450"/>
                </a:cubicBezTo>
                <a:cubicBezTo>
                  <a:pt x="18124" y="558930"/>
                  <a:pt x="15364" y="565044"/>
                  <a:pt x="14288" y="571500"/>
                </a:cubicBezTo>
                <a:cubicBezTo>
                  <a:pt x="12184" y="584125"/>
                  <a:pt x="11113" y="596900"/>
                  <a:pt x="9525" y="609600"/>
                </a:cubicBezTo>
                <a:cubicBezTo>
                  <a:pt x="7938" y="665162"/>
                  <a:pt x="7030" y="720748"/>
                  <a:pt x="4763" y="776287"/>
                </a:cubicBezTo>
                <a:cubicBezTo>
                  <a:pt x="3854" y="798550"/>
                  <a:pt x="0" y="820680"/>
                  <a:pt x="0" y="842962"/>
                </a:cubicBezTo>
                <a:cubicBezTo>
                  <a:pt x="0" y="881095"/>
                  <a:pt x="2384" y="919203"/>
                  <a:pt x="4763" y="957262"/>
                </a:cubicBezTo>
                <a:cubicBezTo>
                  <a:pt x="5561" y="970036"/>
                  <a:pt x="7421" y="982737"/>
                  <a:pt x="9525" y="995362"/>
                </a:cubicBezTo>
                <a:cubicBezTo>
                  <a:pt x="11693" y="1008367"/>
                  <a:pt x="16044" y="1022585"/>
                  <a:pt x="23813" y="1033462"/>
                </a:cubicBezTo>
                <a:cubicBezTo>
                  <a:pt x="39223" y="1055036"/>
                  <a:pt x="46214" y="1043520"/>
                  <a:pt x="57150" y="1076325"/>
                </a:cubicBezTo>
                <a:cubicBezTo>
                  <a:pt x="58738" y="1081087"/>
                  <a:pt x="59935" y="1085998"/>
                  <a:pt x="61913" y="1090612"/>
                </a:cubicBezTo>
                <a:cubicBezTo>
                  <a:pt x="68115" y="1105083"/>
                  <a:pt x="77515" y="1120339"/>
                  <a:pt x="85725" y="1133475"/>
                </a:cubicBezTo>
                <a:cubicBezTo>
                  <a:pt x="95339" y="1148858"/>
                  <a:pt x="96653" y="1151966"/>
                  <a:pt x="114300" y="1162050"/>
                </a:cubicBezTo>
                <a:cubicBezTo>
                  <a:pt x="118659" y="1164541"/>
                  <a:pt x="123745" y="1165491"/>
                  <a:pt x="128588" y="1166812"/>
                </a:cubicBezTo>
                <a:cubicBezTo>
                  <a:pt x="141218" y="1170256"/>
                  <a:pt x="154269" y="1172197"/>
                  <a:pt x="166688" y="1176337"/>
                </a:cubicBezTo>
                <a:cubicBezTo>
                  <a:pt x="218806" y="1193712"/>
                  <a:pt x="139854" y="1165999"/>
                  <a:pt x="195263" y="1190625"/>
                </a:cubicBezTo>
                <a:cubicBezTo>
                  <a:pt x="204438" y="1194703"/>
                  <a:pt x="214313" y="1196975"/>
                  <a:pt x="223838" y="1200150"/>
                </a:cubicBezTo>
                <a:lnTo>
                  <a:pt x="238125" y="1204912"/>
                </a:lnTo>
                <a:cubicBezTo>
                  <a:pt x="242888" y="1209675"/>
                  <a:pt x="248278" y="1213883"/>
                  <a:pt x="252413" y="1219200"/>
                </a:cubicBezTo>
                <a:cubicBezTo>
                  <a:pt x="259441" y="1228236"/>
                  <a:pt x="265113" y="1238250"/>
                  <a:pt x="271463" y="1247775"/>
                </a:cubicBezTo>
                <a:cubicBezTo>
                  <a:pt x="274638" y="1252537"/>
                  <a:pt x="276941" y="1258015"/>
                  <a:pt x="280988" y="1262062"/>
                </a:cubicBezTo>
                <a:cubicBezTo>
                  <a:pt x="285750" y="1266825"/>
                  <a:pt x="290963" y="1271176"/>
                  <a:pt x="295275" y="1276350"/>
                </a:cubicBezTo>
                <a:cubicBezTo>
                  <a:pt x="300714" y="1282877"/>
                  <a:pt x="309958" y="1302316"/>
                  <a:pt x="319088" y="1304925"/>
                </a:cubicBezTo>
                <a:cubicBezTo>
                  <a:pt x="335948" y="1309742"/>
                  <a:pt x="354013" y="1308100"/>
                  <a:pt x="371475" y="1309687"/>
                </a:cubicBezTo>
                <a:cubicBezTo>
                  <a:pt x="377825" y="1311275"/>
                  <a:pt x="384107" y="1313166"/>
                  <a:pt x="390525" y="1314450"/>
                </a:cubicBezTo>
                <a:cubicBezTo>
                  <a:pt x="399994" y="1316344"/>
                  <a:pt x="409674" y="1317117"/>
                  <a:pt x="419100" y="1319212"/>
                </a:cubicBezTo>
                <a:cubicBezTo>
                  <a:pt x="424001" y="1320301"/>
                  <a:pt x="428402" y="1323388"/>
                  <a:pt x="433388" y="1323975"/>
                </a:cubicBezTo>
                <a:cubicBezTo>
                  <a:pt x="455517" y="1326578"/>
                  <a:pt x="477838" y="1327150"/>
                  <a:pt x="500063" y="1328737"/>
                </a:cubicBezTo>
                <a:lnTo>
                  <a:pt x="528638" y="1338262"/>
                </a:lnTo>
                <a:cubicBezTo>
                  <a:pt x="533400" y="1339850"/>
                  <a:pt x="537973" y="1342200"/>
                  <a:pt x="542925" y="1343025"/>
                </a:cubicBezTo>
                <a:lnTo>
                  <a:pt x="571500" y="1347787"/>
                </a:lnTo>
                <a:cubicBezTo>
                  <a:pt x="607516" y="1365795"/>
                  <a:pt x="575176" y="1352369"/>
                  <a:pt x="633413" y="1362075"/>
                </a:cubicBezTo>
                <a:cubicBezTo>
                  <a:pt x="638365" y="1362900"/>
                  <a:pt x="642724" y="1366174"/>
                  <a:pt x="647700" y="1366837"/>
                </a:cubicBezTo>
                <a:cubicBezTo>
                  <a:pt x="689215" y="1372372"/>
                  <a:pt x="785276" y="1375096"/>
                  <a:pt x="814388" y="1376362"/>
                </a:cubicBezTo>
                <a:cubicBezTo>
                  <a:pt x="833438" y="1379537"/>
                  <a:pt x="852802" y="1381203"/>
                  <a:pt x="871538" y="1385887"/>
                </a:cubicBezTo>
                <a:cubicBezTo>
                  <a:pt x="877888" y="1387475"/>
                  <a:pt x="884108" y="1389724"/>
                  <a:pt x="890588" y="1390650"/>
                </a:cubicBezTo>
                <a:cubicBezTo>
                  <a:pt x="918492" y="1394636"/>
                  <a:pt x="980806" y="1398455"/>
                  <a:pt x="1004888" y="1400175"/>
                </a:cubicBezTo>
                <a:cubicBezTo>
                  <a:pt x="1038241" y="1405733"/>
                  <a:pt x="1038395" y="1402880"/>
                  <a:pt x="1071563" y="1423987"/>
                </a:cubicBezTo>
                <a:cubicBezTo>
                  <a:pt x="1108281" y="1447354"/>
                  <a:pt x="1062014" y="1432317"/>
                  <a:pt x="1104900" y="1443037"/>
                </a:cubicBezTo>
                <a:cubicBezTo>
                  <a:pt x="1111250" y="1447800"/>
                  <a:pt x="1116850" y="1453775"/>
                  <a:pt x="1123950" y="1457325"/>
                </a:cubicBezTo>
                <a:cubicBezTo>
                  <a:pt x="1132930" y="1461815"/>
                  <a:pt x="1143000" y="1463675"/>
                  <a:pt x="1152525" y="1466850"/>
                </a:cubicBezTo>
                <a:cubicBezTo>
                  <a:pt x="1209004" y="1485675"/>
                  <a:pt x="1161848" y="1471435"/>
                  <a:pt x="1300163" y="1476375"/>
                </a:cubicBezTo>
                <a:cubicBezTo>
                  <a:pt x="1361416" y="1491688"/>
                  <a:pt x="1325201" y="1485029"/>
                  <a:pt x="1409700" y="1490662"/>
                </a:cubicBezTo>
                <a:cubicBezTo>
                  <a:pt x="1420813" y="1492250"/>
                  <a:pt x="1431965" y="1493580"/>
                  <a:pt x="1443038" y="1495425"/>
                </a:cubicBezTo>
                <a:cubicBezTo>
                  <a:pt x="1451022" y="1496756"/>
                  <a:pt x="1458818" y="1499183"/>
                  <a:pt x="1466850" y="1500187"/>
                </a:cubicBezTo>
                <a:cubicBezTo>
                  <a:pt x="1484249" y="1502362"/>
                  <a:pt x="1501775" y="1503362"/>
                  <a:pt x="1519238" y="1504950"/>
                </a:cubicBezTo>
                <a:cubicBezTo>
                  <a:pt x="1651834" y="1531467"/>
                  <a:pt x="1559343" y="1514475"/>
                  <a:pt x="1881188" y="1514475"/>
                </a:cubicBezTo>
                <a:cubicBezTo>
                  <a:pt x="1912978" y="1514475"/>
                  <a:pt x="1944688" y="1511300"/>
                  <a:pt x="1976438" y="1509712"/>
                </a:cubicBezTo>
                <a:lnTo>
                  <a:pt x="2014538" y="1504950"/>
                </a:lnTo>
                <a:cubicBezTo>
                  <a:pt x="2024097" y="1503584"/>
                  <a:pt x="2033510" y="1501198"/>
                  <a:pt x="2043113" y="1500187"/>
                </a:cubicBezTo>
                <a:cubicBezTo>
                  <a:pt x="2063698" y="1498020"/>
                  <a:pt x="2084398" y="1497144"/>
                  <a:pt x="2105025" y="1495425"/>
                </a:cubicBezTo>
                <a:lnTo>
                  <a:pt x="2157413" y="1490662"/>
                </a:lnTo>
                <a:cubicBezTo>
                  <a:pt x="2170113" y="1487487"/>
                  <a:pt x="2182502" y="1482583"/>
                  <a:pt x="2195513" y="1481137"/>
                </a:cubicBezTo>
                <a:lnTo>
                  <a:pt x="2238375" y="1476375"/>
                </a:lnTo>
                <a:cubicBezTo>
                  <a:pt x="2262867" y="1473314"/>
                  <a:pt x="2276473" y="1470819"/>
                  <a:pt x="2300288" y="1466850"/>
                </a:cubicBezTo>
                <a:cubicBezTo>
                  <a:pt x="2330998" y="1456612"/>
                  <a:pt x="2301609" y="1465301"/>
                  <a:pt x="2357438" y="1457325"/>
                </a:cubicBezTo>
                <a:cubicBezTo>
                  <a:pt x="2365451" y="1456180"/>
                  <a:pt x="2373313" y="1454150"/>
                  <a:pt x="2381250" y="1452562"/>
                </a:cubicBezTo>
                <a:cubicBezTo>
                  <a:pt x="2390775" y="1446212"/>
                  <a:pt x="2406204" y="1444372"/>
                  <a:pt x="2409825" y="1433512"/>
                </a:cubicBezTo>
                <a:cubicBezTo>
                  <a:pt x="2414990" y="1418020"/>
                  <a:pt x="2412017" y="1417192"/>
                  <a:pt x="2428875" y="1409700"/>
                </a:cubicBezTo>
                <a:cubicBezTo>
                  <a:pt x="2454898" y="1398134"/>
                  <a:pt x="2466219" y="1398863"/>
                  <a:pt x="2495550" y="1395412"/>
                </a:cubicBezTo>
                <a:cubicBezTo>
                  <a:pt x="2550505" y="1388947"/>
                  <a:pt x="2522038" y="1393925"/>
                  <a:pt x="2562225" y="1385887"/>
                </a:cubicBezTo>
                <a:cubicBezTo>
                  <a:pt x="2591515" y="1371242"/>
                  <a:pt x="2575366" y="1380301"/>
                  <a:pt x="2609850" y="1357312"/>
                </a:cubicBezTo>
                <a:cubicBezTo>
                  <a:pt x="2614613" y="1354137"/>
                  <a:pt x="2618823" y="1349913"/>
                  <a:pt x="2624138" y="1347787"/>
                </a:cubicBezTo>
                <a:cubicBezTo>
                  <a:pt x="2653265" y="1336136"/>
                  <a:pt x="2640837" y="1343004"/>
                  <a:pt x="2662238" y="1328737"/>
                </a:cubicBezTo>
                <a:cubicBezTo>
                  <a:pt x="2683773" y="1296436"/>
                  <a:pt x="2655978" y="1334998"/>
                  <a:pt x="2695575" y="1295400"/>
                </a:cubicBezTo>
                <a:cubicBezTo>
                  <a:pt x="2737353" y="1253620"/>
                  <a:pt x="2661900" y="1313511"/>
                  <a:pt x="2724150" y="1266825"/>
                </a:cubicBezTo>
                <a:cubicBezTo>
                  <a:pt x="2728913" y="1257300"/>
                  <a:pt x="2734113" y="1247982"/>
                  <a:pt x="2738438" y="1238250"/>
                </a:cubicBezTo>
                <a:cubicBezTo>
                  <a:pt x="2740477" y="1233662"/>
                  <a:pt x="2739650" y="1227512"/>
                  <a:pt x="2743200" y="1223962"/>
                </a:cubicBezTo>
                <a:cubicBezTo>
                  <a:pt x="2746750" y="1220412"/>
                  <a:pt x="2752725" y="1220787"/>
                  <a:pt x="2757488" y="1219200"/>
                </a:cubicBezTo>
                <a:cubicBezTo>
                  <a:pt x="2765196" y="1188364"/>
                  <a:pt x="2756271" y="1210182"/>
                  <a:pt x="2776538" y="1185862"/>
                </a:cubicBezTo>
                <a:cubicBezTo>
                  <a:pt x="2780202" y="1181465"/>
                  <a:pt x="2781755" y="1175344"/>
                  <a:pt x="2786063" y="1171575"/>
                </a:cubicBezTo>
                <a:cubicBezTo>
                  <a:pt x="2794678" y="1164037"/>
                  <a:pt x="2805113" y="1158875"/>
                  <a:pt x="2814638" y="1152525"/>
                </a:cubicBezTo>
                <a:lnTo>
                  <a:pt x="2828925" y="1143000"/>
                </a:lnTo>
                <a:cubicBezTo>
                  <a:pt x="2832100" y="1138237"/>
                  <a:pt x="2835890" y="1133832"/>
                  <a:pt x="2838450" y="1128712"/>
                </a:cubicBezTo>
                <a:cubicBezTo>
                  <a:pt x="2841869" y="1121875"/>
                  <a:pt x="2846448" y="1101485"/>
                  <a:pt x="2847975" y="1095375"/>
                </a:cubicBezTo>
                <a:cubicBezTo>
                  <a:pt x="2846388" y="1073150"/>
                  <a:pt x="2846223" y="1050777"/>
                  <a:pt x="2843213" y="1028700"/>
                </a:cubicBezTo>
                <a:cubicBezTo>
                  <a:pt x="2838783" y="996209"/>
                  <a:pt x="2835407" y="999000"/>
                  <a:pt x="2828925" y="976312"/>
                </a:cubicBezTo>
                <a:cubicBezTo>
                  <a:pt x="2827127" y="970018"/>
                  <a:pt x="2826044" y="963531"/>
                  <a:pt x="2824163" y="957262"/>
                </a:cubicBezTo>
                <a:cubicBezTo>
                  <a:pt x="2806764" y="899263"/>
                  <a:pt x="2820857" y="953561"/>
                  <a:pt x="2809875" y="909637"/>
                </a:cubicBezTo>
                <a:cubicBezTo>
                  <a:pt x="2796249" y="800621"/>
                  <a:pt x="2812695" y="942228"/>
                  <a:pt x="2800350" y="695325"/>
                </a:cubicBezTo>
                <a:cubicBezTo>
                  <a:pt x="2800099" y="690311"/>
                  <a:pt x="2796677" y="685938"/>
                  <a:pt x="2795588" y="681037"/>
                </a:cubicBezTo>
                <a:cubicBezTo>
                  <a:pt x="2793493" y="671611"/>
                  <a:pt x="2792191" y="662021"/>
                  <a:pt x="2790825" y="652462"/>
                </a:cubicBezTo>
                <a:cubicBezTo>
                  <a:pt x="2782175" y="591909"/>
                  <a:pt x="2790398" y="636032"/>
                  <a:pt x="2781300" y="590550"/>
                </a:cubicBezTo>
                <a:cubicBezTo>
                  <a:pt x="2773363" y="592137"/>
                  <a:pt x="2765167" y="592752"/>
                  <a:pt x="2757488" y="595312"/>
                </a:cubicBezTo>
                <a:cubicBezTo>
                  <a:pt x="2750753" y="597557"/>
                  <a:pt x="2744963" y="602040"/>
                  <a:pt x="2738438" y="604837"/>
                </a:cubicBezTo>
                <a:cubicBezTo>
                  <a:pt x="2702553" y="620217"/>
                  <a:pt x="2752084" y="592840"/>
                  <a:pt x="2700338" y="623887"/>
                </a:cubicBezTo>
                <a:cubicBezTo>
                  <a:pt x="2668751" y="666003"/>
                  <a:pt x="2676783" y="646927"/>
                  <a:pt x="2667000" y="676275"/>
                </a:cubicBezTo>
                <a:cubicBezTo>
                  <a:pt x="2665413" y="731837"/>
                  <a:pt x="2668376" y="787717"/>
                  <a:pt x="2662238" y="842962"/>
                </a:cubicBezTo>
                <a:cubicBezTo>
                  <a:pt x="2661684" y="847952"/>
                  <a:pt x="2651500" y="844175"/>
                  <a:pt x="2647950" y="847725"/>
                </a:cubicBezTo>
                <a:cubicBezTo>
                  <a:pt x="2644400" y="851275"/>
                  <a:pt x="2646738" y="858462"/>
                  <a:pt x="2643188" y="862012"/>
                </a:cubicBezTo>
                <a:cubicBezTo>
                  <a:pt x="2639638" y="865562"/>
                  <a:pt x="2633390" y="864530"/>
                  <a:pt x="2628900" y="866775"/>
                </a:cubicBezTo>
                <a:cubicBezTo>
                  <a:pt x="2623781" y="869335"/>
                  <a:pt x="2619732" y="873740"/>
                  <a:pt x="2614613" y="876300"/>
                </a:cubicBezTo>
                <a:cubicBezTo>
                  <a:pt x="2606954" y="880129"/>
                  <a:pt x="2582176" y="885708"/>
                  <a:pt x="2576513" y="885825"/>
                </a:cubicBezTo>
                <a:lnTo>
                  <a:pt x="2138363" y="890587"/>
                </a:lnTo>
                <a:cubicBezTo>
                  <a:pt x="2128838" y="892175"/>
                  <a:pt x="2119104" y="892809"/>
                  <a:pt x="2109788" y="895350"/>
                </a:cubicBezTo>
                <a:cubicBezTo>
                  <a:pt x="2101540" y="897599"/>
                  <a:pt x="2093980" y="901873"/>
                  <a:pt x="2085975" y="904875"/>
                </a:cubicBezTo>
                <a:cubicBezTo>
                  <a:pt x="2081275" y="906638"/>
                  <a:pt x="2076450" y="908050"/>
                  <a:pt x="2071688" y="909637"/>
                </a:cubicBezTo>
                <a:cubicBezTo>
                  <a:pt x="2068513" y="914400"/>
                  <a:pt x="2066633" y="920349"/>
                  <a:pt x="2062163" y="923925"/>
                </a:cubicBezTo>
                <a:cubicBezTo>
                  <a:pt x="2058243" y="927061"/>
                  <a:pt x="2050793" y="924602"/>
                  <a:pt x="2047875" y="928687"/>
                </a:cubicBezTo>
                <a:cubicBezTo>
                  <a:pt x="2042039" y="936857"/>
                  <a:pt x="2043919" y="948908"/>
                  <a:pt x="2038350" y="957262"/>
                </a:cubicBezTo>
                <a:cubicBezTo>
                  <a:pt x="2026152" y="975559"/>
                  <a:pt x="2023811" y="987007"/>
                  <a:pt x="2005013" y="995362"/>
                </a:cubicBezTo>
                <a:cubicBezTo>
                  <a:pt x="1995838" y="999440"/>
                  <a:pt x="1985963" y="1001712"/>
                  <a:pt x="1976438" y="1004887"/>
                </a:cubicBezTo>
                <a:cubicBezTo>
                  <a:pt x="1971675" y="1006475"/>
                  <a:pt x="1966327" y="1006865"/>
                  <a:pt x="1962150" y="1009650"/>
                </a:cubicBezTo>
                <a:cubicBezTo>
                  <a:pt x="1957388" y="1012825"/>
                  <a:pt x="1953242" y="1017219"/>
                  <a:pt x="1947863" y="1019175"/>
                </a:cubicBezTo>
                <a:cubicBezTo>
                  <a:pt x="1935560" y="1023649"/>
                  <a:pt x="1909763" y="1028700"/>
                  <a:pt x="1909763" y="1028700"/>
                </a:cubicBezTo>
                <a:cubicBezTo>
                  <a:pt x="1870672" y="1025693"/>
                  <a:pt x="1846387" y="1024811"/>
                  <a:pt x="1809750" y="1019175"/>
                </a:cubicBezTo>
                <a:cubicBezTo>
                  <a:pt x="1801750" y="1017944"/>
                  <a:pt x="1793691" y="1016738"/>
                  <a:pt x="1785938" y="1014412"/>
                </a:cubicBezTo>
                <a:cubicBezTo>
                  <a:pt x="1777749" y="1011955"/>
                  <a:pt x="1770296" y="1007401"/>
                  <a:pt x="1762125" y="1004887"/>
                </a:cubicBezTo>
                <a:cubicBezTo>
                  <a:pt x="1749613" y="1001037"/>
                  <a:pt x="1724025" y="995362"/>
                  <a:pt x="1724025" y="995362"/>
                </a:cubicBezTo>
                <a:cubicBezTo>
                  <a:pt x="1717675" y="990600"/>
                  <a:pt x="1712074" y="984625"/>
                  <a:pt x="1704975" y="981075"/>
                </a:cubicBezTo>
                <a:cubicBezTo>
                  <a:pt x="1695995" y="976585"/>
                  <a:pt x="1676400" y="971550"/>
                  <a:pt x="1676400" y="971550"/>
                </a:cubicBezTo>
                <a:cubicBezTo>
                  <a:pt x="1640534" y="947639"/>
                  <a:pt x="1686115" y="975713"/>
                  <a:pt x="1643063" y="957262"/>
                </a:cubicBezTo>
                <a:cubicBezTo>
                  <a:pt x="1637802" y="955007"/>
                  <a:pt x="1634258" y="949382"/>
                  <a:pt x="1628775" y="947737"/>
                </a:cubicBezTo>
                <a:cubicBezTo>
                  <a:pt x="1618023" y="944512"/>
                  <a:pt x="1606533" y="944682"/>
                  <a:pt x="1595438" y="942975"/>
                </a:cubicBezTo>
                <a:cubicBezTo>
                  <a:pt x="1539374" y="934350"/>
                  <a:pt x="1593577" y="940438"/>
                  <a:pt x="1509713" y="933450"/>
                </a:cubicBezTo>
                <a:cubicBezTo>
                  <a:pt x="1487910" y="929089"/>
                  <a:pt x="1462756" y="925355"/>
                  <a:pt x="1443038" y="914400"/>
                </a:cubicBezTo>
                <a:cubicBezTo>
                  <a:pt x="1436099" y="910545"/>
                  <a:pt x="1430447" y="904726"/>
                  <a:pt x="1423988" y="900112"/>
                </a:cubicBezTo>
                <a:cubicBezTo>
                  <a:pt x="1387295" y="873902"/>
                  <a:pt x="1435283" y="908957"/>
                  <a:pt x="1390650" y="881062"/>
                </a:cubicBezTo>
                <a:cubicBezTo>
                  <a:pt x="1383919" y="876855"/>
                  <a:pt x="1378126" y="871293"/>
                  <a:pt x="1371600" y="866775"/>
                </a:cubicBezTo>
                <a:cubicBezTo>
                  <a:pt x="1357482" y="857001"/>
                  <a:pt x="1344681" y="844577"/>
                  <a:pt x="1328738" y="838200"/>
                </a:cubicBezTo>
                <a:cubicBezTo>
                  <a:pt x="1275036" y="816719"/>
                  <a:pt x="1297700" y="823297"/>
                  <a:pt x="1262063" y="814387"/>
                </a:cubicBezTo>
                <a:cubicBezTo>
                  <a:pt x="1235999" y="797012"/>
                  <a:pt x="1258219" y="808856"/>
                  <a:pt x="1214438" y="800100"/>
                </a:cubicBezTo>
                <a:cubicBezTo>
                  <a:pt x="1209515" y="799115"/>
                  <a:pt x="1205051" y="796426"/>
                  <a:pt x="1200150" y="795337"/>
                </a:cubicBezTo>
                <a:cubicBezTo>
                  <a:pt x="1190724" y="793242"/>
                  <a:pt x="1181100" y="792162"/>
                  <a:pt x="1171575" y="790575"/>
                </a:cubicBezTo>
                <a:cubicBezTo>
                  <a:pt x="1166813" y="787400"/>
                  <a:pt x="1162258" y="783890"/>
                  <a:pt x="1157288" y="781050"/>
                </a:cubicBezTo>
                <a:cubicBezTo>
                  <a:pt x="1151124" y="777528"/>
                  <a:pt x="1143842" y="775884"/>
                  <a:pt x="1138238" y="771525"/>
                </a:cubicBezTo>
                <a:cubicBezTo>
                  <a:pt x="1129377" y="764633"/>
                  <a:pt x="1122873" y="755104"/>
                  <a:pt x="1114425" y="747712"/>
                </a:cubicBezTo>
                <a:cubicBezTo>
                  <a:pt x="1110118" y="743943"/>
                  <a:pt x="1104900" y="741362"/>
                  <a:pt x="1100138" y="738187"/>
                </a:cubicBezTo>
                <a:cubicBezTo>
                  <a:pt x="1091768" y="713080"/>
                  <a:pt x="1100906" y="733395"/>
                  <a:pt x="1081088" y="709612"/>
                </a:cubicBezTo>
                <a:cubicBezTo>
                  <a:pt x="1072672" y="699513"/>
                  <a:pt x="1067862" y="687923"/>
                  <a:pt x="1062038" y="676275"/>
                </a:cubicBezTo>
                <a:cubicBezTo>
                  <a:pt x="1063625" y="657225"/>
                  <a:pt x="1061178" y="637396"/>
                  <a:pt x="1066800" y="619125"/>
                </a:cubicBezTo>
                <a:cubicBezTo>
                  <a:pt x="1068276" y="614327"/>
                  <a:pt x="1076474" y="616340"/>
                  <a:pt x="1081088" y="614362"/>
                </a:cubicBezTo>
                <a:cubicBezTo>
                  <a:pt x="1087613" y="611565"/>
                  <a:pt x="1093546" y="607474"/>
                  <a:pt x="1100138" y="604837"/>
                </a:cubicBezTo>
                <a:cubicBezTo>
                  <a:pt x="1109460" y="601108"/>
                  <a:pt x="1120359" y="600881"/>
                  <a:pt x="1128713" y="595312"/>
                </a:cubicBezTo>
                <a:cubicBezTo>
                  <a:pt x="1147177" y="583002"/>
                  <a:pt x="1137570" y="587597"/>
                  <a:pt x="1157288" y="581025"/>
                </a:cubicBezTo>
                <a:cubicBezTo>
                  <a:pt x="1162050" y="577850"/>
                  <a:pt x="1166314" y="573755"/>
                  <a:pt x="1171575" y="571500"/>
                </a:cubicBezTo>
                <a:cubicBezTo>
                  <a:pt x="1177591" y="568922"/>
                  <a:pt x="1184331" y="568535"/>
                  <a:pt x="1190625" y="566737"/>
                </a:cubicBezTo>
                <a:cubicBezTo>
                  <a:pt x="1238452" y="553072"/>
                  <a:pt x="1164410" y="572102"/>
                  <a:pt x="1223963" y="557212"/>
                </a:cubicBezTo>
                <a:cubicBezTo>
                  <a:pt x="1228725" y="552450"/>
                  <a:pt x="1234335" y="548405"/>
                  <a:pt x="1238250" y="542925"/>
                </a:cubicBezTo>
                <a:cubicBezTo>
                  <a:pt x="1243989" y="534891"/>
                  <a:pt x="1249795" y="519645"/>
                  <a:pt x="1252538" y="509587"/>
                </a:cubicBezTo>
                <a:cubicBezTo>
                  <a:pt x="1255983" y="496957"/>
                  <a:pt x="1262063" y="471487"/>
                  <a:pt x="1262063" y="471487"/>
                </a:cubicBezTo>
                <a:cubicBezTo>
                  <a:pt x="1260475" y="449262"/>
                  <a:pt x="1261172" y="426755"/>
                  <a:pt x="1257300" y="404812"/>
                </a:cubicBezTo>
                <a:cubicBezTo>
                  <a:pt x="1255457" y="394366"/>
                  <a:pt x="1241681" y="385097"/>
                  <a:pt x="1233488" y="381000"/>
                </a:cubicBezTo>
                <a:cubicBezTo>
                  <a:pt x="1228998" y="378755"/>
                  <a:pt x="1223690" y="378482"/>
                  <a:pt x="1219200" y="376237"/>
                </a:cubicBezTo>
                <a:cubicBezTo>
                  <a:pt x="1214081" y="373677"/>
                  <a:pt x="1210559" y="367653"/>
                  <a:pt x="1204913" y="366712"/>
                </a:cubicBezTo>
                <a:cubicBezTo>
                  <a:pt x="1181372" y="362789"/>
                  <a:pt x="1157288" y="363537"/>
                  <a:pt x="1133475" y="361950"/>
                </a:cubicBezTo>
                <a:lnTo>
                  <a:pt x="1114425" y="357187"/>
                </a:lnTo>
                <a:cubicBezTo>
                  <a:pt x="1100164" y="353896"/>
                  <a:pt x="1085762" y="351212"/>
                  <a:pt x="1071563" y="347662"/>
                </a:cubicBezTo>
                <a:cubicBezTo>
                  <a:pt x="1066693" y="346444"/>
                  <a:pt x="1062145" y="344118"/>
                  <a:pt x="1057275" y="342900"/>
                </a:cubicBezTo>
                <a:cubicBezTo>
                  <a:pt x="1049422" y="340937"/>
                  <a:pt x="1041272" y="340267"/>
                  <a:pt x="1033463" y="338137"/>
                </a:cubicBezTo>
                <a:cubicBezTo>
                  <a:pt x="1023777" y="335495"/>
                  <a:pt x="1014413" y="331787"/>
                  <a:pt x="1004888" y="328612"/>
                </a:cubicBezTo>
                <a:lnTo>
                  <a:pt x="976313" y="319087"/>
                </a:lnTo>
                <a:cubicBezTo>
                  <a:pt x="971550" y="317499"/>
                  <a:pt x="966515" y="316570"/>
                  <a:pt x="962025" y="314325"/>
                </a:cubicBezTo>
                <a:cubicBezTo>
                  <a:pt x="955675" y="311150"/>
                  <a:pt x="948995" y="308563"/>
                  <a:pt x="942975" y="304800"/>
                </a:cubicBezTo>
                <a:cubicBezTo>
                  <a:pt x="936244" y="300593"/>
                  <a:pt x="931025" y="294062"/>
                  <a:pt x="923925" y="290512"/>
                </a:cubicBezTo>
                <a:cubicBezTo>
                  <a:pt x="914945" y="286022"/>
                  <a:pt x="904875" y="284162"/>
                  <a:pt x="895350" y="280987"/>
                </a:cubicBezTo>
                <a:lnTo>
                  <a:pt x="881063" y="276225"/>
                </a:lnTo>
                <a:cubicBezTo>
                  <a:pt x="870427" y="244320"/>
                  <a:pt x="880653" y="278322"/>
                  <a:pt x="871538" y="219075"/>
                </a:cubicBezTo>
                <a:cubicBezTo>
                  <a:pt x="870543" y="212606"/>
                  <a:pt x="868363" y="206375"/>
                  <a:pt x="866775" y="200025"/>
                </a:cubicBezTo>
                <a:cubicBezTo>
                  <a:pt x="868363" y="192087"/>
                  <a:pt x="867522" y="183240"/>
                  <a:pt x="871538" y="176212"/>
                </a:cubicBezTo>
                <a:cubicBezTo>
                  <a:pt x="875883" y="168608"/>
                  <a:pt x="892779" y="164369"/>
                  <a:pt x="900113" y="161925"/>
                </a:cubicBezTo>
                <a:lnTo>
                  <a:pt x="928688" y="142875"/>
                </a:lnTo>
                <a:lnTo>
                  <a:pt x="942975" y="133350"/>
                </a:lnTo>
                <a:cubicBezTo>
                  <a:pt x="944499" y="127253"/>
                  <a:pt x="949086" y="106840"/>
                  <a:pt x="952500" y="100012"/>
                </a:cubicBezTo>
                <a:cubicBezTo>
                  <a:pt x="955060" y="94893"/>
                  <a:pt x="958850" y="90487"/>
                  <a:pt x="962025" y="85725"/>
                </a:cubicBezTo>
                <a:cubicBezTo>
                  <a:pt x="960438" y="69850"/>
                  <a:pt x="959689" y="53869"/>
                  <a:pt x="957263" y="38100"/>
                </a:cubicBezTo>
                <a:cubicBezTo>
                  <a:pt x="956500" y="33138"/>
                  <a:pt x="956050" y="27362"/>
                  <a:pt x="952500" y="23812"/>
                </a:cubicBezTo>
                <a:cubicBezTo>
                  <a:pt x="948950" y="20262"/>
                  <a:pt x="942913" y="20813"/>
                  <a:pt x="938213" y="19050"/>
                </a:cubicBezTo>
                <a:cubicBezTo>
                  <a:pt x="930208" y="16048"/>
                  <a:pt x="922510" y="12229"/>
                  <a:pt x="914400" y="9525"/>
                </a:cubicBezTo>
                <a:cubicBezTo>
                  <a:pt x="908190" y="7455"/>
                  <a:pt x="901644" y="6560"/>
                  <a:pt x="895350" y="4762"/>
                </a:cubicBezTo>
                <a:cubicBezTo>
                  <a:pt x="890523" y="3383"/>
                  <a:pt x="885825" y="1587"/>
                  <a:pt x="881063" y="0"/>
                </a:cubicBezTo>
                <a:lnTo>
                  <a:pt x="762000" y="4762"/>
                </a:lnTo>
                <a:cubicBezTo>
                  <a:pt x="741330" y="5850"/>
                  <a:pt x="720105" y="4257"/>
                  <a:pt x="700088" y="9525"/>
                </a:cubicBezTo>
                <a:cubicBezTo>
                  <a:pt x="689017" y="12438"/>
                  <a:pt x="682373" y="24955"/>
                  <a:pt x="671513" y="28575"/>
                </a:cubicBezTo>
                <a:cubicBezTo>
                  <a:pt x="666750" y="30162"/>
                  <a:pt x="662148" y="32353"/>
                  <a:pt x="657225" y="33337"/>
                </a:cubicBezTo>
                <a:cubicBezTo>
                  <a:pt x="654112" y="33960"/>
                  <a:pt x="650875" y="33337"/>
                  <a:pt x="647700" y="33337"/>
                </a:cubicBezTo>
              </a:path>
            </a:pathLst>
          </a:custGeom>
          <a:blipFill dpi="0" rotWithShape="1">
            <a:blip r:embed="rId4"/>
            <a:srcRect/>
            <a:stretch>
              <a:fillRect l="-25000" t="-25000" r="-11000" b="-10000"/>
            </a:stretch>
          </a:blipFill>
          <a:ln>
            <a:solidFill>
              <a:schemeClr val="tx1"/>
            </a:solidFill>
          </a:ln>
          <a:scene3d>
            <a:camera prst="orthographicFront">
              <a:rot lat="1800000" lon="3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3" name="Oval 42"/>
          <p:cNvSpPr/>
          <p:nvPr/>
        </p:nvSpPr>
        <p:spPr>
          <a:xfrm>
            <a:off x="8245475" y="3794125"/>
            <a:ext cx="2286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4" name="Oval 43"/>
          <p:cNvSpPr/>
          <p:nvPr/>
        </p:nvSpPr>
        <p:spPr>
          <a:xfrm>
            <a:off x="9250363" y="4708525"/>
            <a:ext cx="228600" cy="3048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41" name="Straight Connector 40"/>
          <p:cNvCxnSpPr/>
          <p:nvPr/>
        </p:nvCxnSpPr>
        <p:spPr>
          <a:xfrm>
            <a:off x="5562600" y="3935413"/>
            <a:ext cx="2846388" cy="0"/>
          </a:xfrm>
          <a:prstGeom prst="line">
            <a:avLst/>
          </a:prstGeom>
          <a:ln w="6350">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602414" y="4841875"/>
            <a:ext cx="2846387" cy="0"/>
          </a:xfrm>
          <a:prstGeom prst="line">
            <a:avLst/>
          </a:prstGeom>
          <a:ln w="635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8" name="Freeform 37"/>
          <p:cNvSpPr/>
          <p:nvPr/>
        </p:nvSpPr>
        <p:spPr>
          <a:xfrm>
            <a:off x="1553872" y="3058504"/>
            <a:ext cx="3087200" cy="1942987"/>
          </a:xfrm>
          <a:custGeom>
            <a:avLst/>
            <a:gdLst>
              <a:gd name="connsiteX0" fmla="*/ 457200 w 4682837"/>
              <a:gd name="connsiteY0" fmla="*/ 637310 h 2563091"/>
              <a:gd name="connsiteX1" fmla="*/ 457200 w 4682837"/>
              <a:gd name="connsiteY1" fmla="*/ 637310 h 2563091"/>
              <a:gd name="connsiteX2" fmla="*/ 581891 w 4682837"/>
              <a:gd name="connsiteY2" fmla="*/ 526473 h 2563091"/>
              <a:gd name="connsiteX3" fmla="*/ 623455 w 4682837"/>
              <a:gd name="connsiteY3" fmla="*/ 512619 h 2563091"/>
              <a:gd name="connsiteX4" fmla="*/ 665018 w 4682837"/>
              <a:gd name="connsiteY4" fmla="*/ 484910 h 2563091"/>
              <a:gd name="connsiteX5" fmla="*/ 692728 w 4682837"/>
              <a:gd name="connsiteY5" fmla="*/ 457200 h 2563091"/>
              <a:gd name="connsiteX6" fmla="*/ 734291 w 4682837"/>
              <a:gd name="connsiteY6" fmla="*/ 443346 h 2563091"/>
              <a:gd name="connsiteX7" fmla="*/ 775855 w 4682837"/>
              <a:gd name="connsiteY7" fmla="*/ 415637 h 2563091"/>
              <a:gd name="connsiteX8" fmla="*/ 817418 w 4682837"/>
              <a:gd name="connsiteY8" fmla="*/ 401782 h 2563091"/>
              <a:gd name="connsiteX9" fmla="*/ 845128 w 4682837"/>
              <a:gd name="connsiteY9" fmla="*/ 374073 h 2563091"/>
              <a:gd name="connsiteX10" fmla="*/ 928255 w 4682837"/>
              <a:gd name="connsiteY10" fmla="*/ 332510 h 2563091"/>
              <a:gd name="connsiteX11" fmla="*/ 1039091 w 4682837"/>
              <a:gd name="connsiteY11" fmla="*/ 277091 h 2563091"/>
              <a:gd name="connsiteX12" fmla="*/ 1080655 w 4682837"/>
              <a:gd name="connsiteY12" fmla="*/ 249382 h 2563091"/>
              <a:gd name="connsiteX13" fmla="*/ 1163782 w 4682837"/>
              <a:gd name="connsiteY13" fmla="*/ 221673 h 2563091"/>
              <a:gd name="connsiteX14" fmla="*/ 1205346 w 4682837"/>
              <a:gd name="connsiteY14" fmla="*/ 193964 h 2563091"/>
              <a:gd name="connsiteX15" fmla="*/ 1343891 w 4682837"/>
              <a:gd name="connsiteY15" fmla="*/ 152400 h 2563091"/>
              <a:gd name="connsiteX16" fmla="*/ 1427018 w 4682837"/>
              <a:gd name="connsiteY16" fmla="*/ 124691 h 2563091"/>
              <a:gd name="connsiteX17" fmla="*/ 1496291 w 4682837"/>
              <a:gd name="connsiteY17" fmla="*/ 110837 h 2563091"/>
              <a:gd name="connsiteX18" fmla="*/ 1620982 w 4682837"/>
              <a:gd name="connsiteY18" fmla="*/ 69273 h 2563091"/>
              <a:gd name="connsiteX19" fmla="*/ 1662546 w 4682837"/>
              <a:gd name="connsiteY19" fmla="*/ 55419 h 2563091"/>
              <a:gd name="connsiteX20" fmla="*/ 1731818 w 4682837"/>
              <a:gd name="connsiteY20" fmla="*/ 41564 h 2563091"/>
              <a:gd name="connsiteX21" fmla="*/ 2078182 w 4682837"/>
              <a:gd name="connsiteY21" fmla="*/ 13855 h 2563091"/>
              <a:gd name="connsiteX22" fmla="*/ 2272146 w 4682837"/>
              <a:gd name="connsiteY22" fmla="*/ 0 h 2563091"/>
              <a:gd name="connsiteX23" fmla="*/ 2687782 w 4682837"/>
              <a:gd name="connsiteY23" fmla="*/ 13855 h 2563091"/>
              <a:gd name="connsiteX24" fmla="*/ 2840182 w 4682837"/>
              <a:gd name="connsiteY24" fmla="*/ 27710 h 2563091"/>
              <a:gd name="connsiteX25" fmla="*/ 2923309 w 4682837"/>
              <a:gd name="connsiteY25" fmla="*/ 55419 h 2563091"/>
              <a:gd name="connsiteX26" fmla="*/ 3020291 w 4682837"/>
              <a:gd name="connsiteY26" fmla="*/ 83128 h 2563091"/>
              <a:gd name="connsiteX27" fmla="*/ 3075709 w 4682837"/>
              <a:gd name="connsiteY27" fmla="*/ 96982 h 2563091"/>
              <a:gd name="connsiteX28" fmla="*/ 3158837 w 4682837"/>
              <a:gd name="connsiteY28" fmla="*/ 124691 h 2563091"/>
              <a:gd name="connsiteX29" fmla="*/ 3200400 w 4682837"/>
              <a:gd name="connsiteY29" fmla="*/ 152400 h 2563091"/>
              <a:gd name="connsiteX30" fmla="*/ 3297382 w 4682837"/>
              <a:gd name="connsiteY30" fmla="*/ 180110 h 2563091"/>
              <a:gd name="connsiteX31" fmla="*/ 3394364 w 4682837"/>
              <a:gd name="connsiteY31" fmla="*/ 221673 h 2563091"/>
              <a:gd name="connsiteX32" fmla="*/ 3477491 w 4682837"/>
              <a:gd name="connsiteY32" fmla="*/ 249382 h 2563091"/>
              <a:gd name="connsiteX33" fmla="*/ 3519055 w 4682837"/>
              <a:gd name="connsiteY33" fmla="*/ 277091 h 2563091"/>
              <a:gd name="connsiteX34" fmla="*/ 3602182 w 4682837"/>
              <a:gd name="connsiteY34" fmla="*/ 304800 h 2563091"/>
              <a:gd name="connsiteX35" fmla="*/ 3643746 w 4682837"/>
              <a:gd name="connsiteY35" fmla="*/ 318655 h 2563091"/>
              <a:gd name="connsiteX36" fmla="*/ 3685309 w 4682837"/>
              <a:gd name="connsiteY36" fmla="*/ 346364 h 2563091"/>
              <a:gd name="connsiteX37" fmla="*/ 3726873 w 4682837"/>
              <a:gd name="connsiteY37" fmla="*/ 387928 h 2563091"/>
              <a:gd name="connsiteX38" fmla="*/ 3810000 w 4682837"/>
              <a:gd name="connsiteY38" fmla="*/ 415637 h 2563091"/>
              <a:gd name="connsiteX39" fmla="*/ 3837709 w 4682837"/>
              <a:gd name="connsiteY39" fmla="*/ 457200 h 2563091"/>
              <a:gd name="connsiteX40" fmla="*/ 3920837 w 4682837"/>
              <a:gd name="connsiteY40" fmla="*/ 484910 h 2563091"/>
              <a:gd name="connsiteX41" fmla="*/ 4017818 w 4682837"/>
              <a:gd name="connsiteY41" fmla="*/ 540328 h 2563091"/>
              <a:gd name="connsiteX42" fmla="*/ 4059382 w 4682837"/>
              <a:gd name="connsiteY42" fmla="*/ 554182 h 2563091"/>
              <a:gd name="connsiteX43" fmla="*/ 4142509 w 4682837"/>
              <a:gd name="connsiteY43" fmla="*/ 609600 h 2563091"/>
              <a:gd name="connsiteX44" fmla="*/ 4170218 w 4682837"/>
              <a:gd name="connsiteY44" fmla="*/ 637310 h 2563091"/>
              <a:gd name="connsiteX45" fmla="*/ 4211782 w 4682837"/>
              <a:gd name="connsiteY45" fmla="*/ 651164 h 2563091"/>
              <a:gd name="connsiteX46" fmla="*/ 4253346 w 4682837"/>
              <a:gd name="connsiteY46" fmla="*/ 692728 h 2563091"/>
              <a:gd name="connsiteX47" fmla="*/ 4405746 w 4682837"/>
              <a:gd name="connsiteY47" fmla="*/ 789710 h 2563091"/>
              <a:gd name="connsiteX48" fmla="*/ 4447309 w 4682837"/>
              <a:gd name="connsiteY48" fmla="*/ 817419 h 2563091"/>
              <a:gd name="connsiteX49" fmla="*/ 4502728 w 4682837"/>
              <a:gd name="connsiteY49" fmla="*/ 900546 h 2563091"/>
              <a:gd name="connsiteX50" fmla="*/ 4572000 w 4682837"/>
              <a:gd name="connsiteY50" fmla="*/ 997528 h 2563091"/>
              <a:gd name="connsiteX51" fmla="*/ 4613564 w 4682837"/>
              <a:gd name="connsiteY51" fmla="*/ 1080655 h 2563091"/>
              <a:gd name="connsiteX52" fmla="*/ 4627418 w 4682837"/>
              <a:gd name="connsiteY52" fmla="*/ 1122219 h 2563091"/>
              <a:gd name="connsiteX53" fmla="*/ 4655128 w 4682837"/>
              <a:gd name="connsiteY53" fmla="*/ 1149928 h 2563091"/>
              <a:gd name="connsiteX54" fmla="*/ 4682837 w 4682837"/>
              <a:gd name="connsiteY54" fmla="*/ 1233055 h 2563091"/>
              <a:gd name="connsiteX55" fmla="*/ 4668982 w 4682837"/>
              <a:gd name="connsiteY55" fmla="*/ 1662546 h 2563091"/>
              <a:gd name="connsiteX56" fmla="*/ 4627418 w 4682837"/>
              <a:gd name="connsiteY56" fmla="*/ 1787237 h 2563091"/>
              <a:gd name="connsiteX57" fmla="*/ 4599709 w 4682837"/>
              <a:gd name="connsiteY57" fmla="*/ 1870364 h 2563091"/>
              <a:gd name="connsiteX58" fmla="*/ 4585855 w 4682837"/>
              <a:gd name="connsiteY58" fmla="*/ 1911928 h 2563091"/>
              <a:gd name="connsiteX59" fmla="*/ 4530437 w 4682837"/>
              <a:gd name="connsiteY59" fmla="*/ 1995055 h 2563091"/>
              <a:gd name="connsiteX60" fmla="*/ 4502728 w 4682837"/>
              <a:gd name="connsiteY60" fmla="*/ 2036619 h 2563091"/>
              <a:gd name="connsiteX61" fmla="*/ 4475018 w 4682837"/>
              <a:gd name="connsiteY61" fmla="*/ 2064328 h 2563091"/>
              <a:gd name="connsiteX62" fmla="*/ 4447309 w 4682837"/>
              <a:gd name="connsiteY62" fmla="*/ 2105891 h 2563091"/>
              <a:gd name="connsiteX63" fmla="*/ 4405746 w 4682837"/>
              <a:gd name="connsiteY63" fmla="*/ 2119746 h 2563091"/>
              <a:gd name="connsiteX64" fmla="*/ 4322618 w 4682837"/>
              <a:gd name="connsiteY64" fmla="*/ 2175164 h 2563091"/>
              <a:gd name="connsiteX65" fmla="*/ 4281055 w 4682837"/>
              <a:gd name="connsiteY65" fmla="*/ 2202873 h 2563091"/>
              <a:gd name="connsiteX66" fmla="*/ 4197928 w 4682837"/>
              <a:gd name="connsiteY66" fmla="*/ 2244437 h 2563091"/>
              <a:gd name="connsiteX67" fmla="*/ 4100946 w 4682837"/>
              <a:gd name="connsiteY67" fmla="*/ 2272146 h 2563091"/>
              <a:gd name="connsiteX68" fmla="*/ 3976255 w 4682837"/>
              <a:gd name="connsiteY68" fmla="*/ 2327564 h 2563091"/>
              <a:gd name="connsiteX69" fmla="*/ 3934691 w 4682837"/>
              <a:gd name="connsiteY69" fmla="*/ 2341419 h 2563091"/>
              <a:gd name="connsiteX70" fmla="*/ 3893128 w 4682837"/>
              <a:gd name="connsiteY70" fmla="*/ 2355273 h 2563091"/>
              <a:gd name="connsiteX71" fmla="*/ 3810000 w 4682837"/>
              <a:gd name="connsiteY71" fmla="*/ 2396837 h 2563091"/>
              <a:gd name="connsiteX72" fmla="*/ 3768437 w 4682837"/>
              <a:gd name="connsiteY72" fmla="*/ 2424546 h 2563091"/>
              <a:gd name="connsiteX73" fmla="*/ 3726873 w 4682837"/>
              <a:gd name="connsiteY73" fmla="*/ 2438400 h 2563091"/>
              <a:gd name="connsiteX74" fmla="*/ 3699164 w 4682837"/>
              <a:gd name="connsiteY74" fmla="*/ 2466110 h 2563091"/>
              <a:gd name="connsiteX75" fmla="*/ 3560618 w 4682837"/>
              <a:gd name="connsiteY75" fmla="*/ 2507673 h 2563091"/>
              <a:gd name="connsiteX76" fmla="*/ 3477491 w 4682837"/>
              <a:gd name="connsiteY76" fmla="*/ 2535382 h 2563091"/>
              <a:gd name="connsiteX77" fmla="*/ 3435928 w 4682837"/>
              <a:gd name="connsiteY77" fmla="*/ 2549237 h 2563091"/>
              <a:gd name="connsiteX78" fmla="*/ 3394364 w 4682837"/>
              <a:gd name="connsiteY78" fmla="*/ 2563091 h 2563091"/>
              <a:gd name="connsiteX79" fmla="*/ 2770909 w 4682837"/>
              <a:gd name="connsiteY79" fmla="*/ 2549237 h 2563091"/>
              <a:gd name="connsiteX80" fmla="*/ 2479964 w 4682837"/>
              <a:gd name="connsiteY80" fmla="*/ 2521528 h 2563091"/>
              <a:gd name="connsiteX81" fmla="*/ 1025237 w 4682837"/>
              <a:gd name="connsiteY81" fmla="*/ 2521528 h 2563091"/>
              <a:gd name="connsiteX82" fmla="*/ 983673 w 4682837"/>
              <a:gd name="connsiteY82" fmla="*/ 2507673 h 2563091"/>
              <a:gd name="connsiteX83" fmla="*/ 900546 w 4682837"/>
              <a:gd name="connsiteY83" fmla="*/ 2493819 h 2563091"/>
              <a:gd name="connsiteX84" fmla="*/ 817418 w 4682837"/>
              <a:gd name="connsiteY84" fmla="*/ 2466110 h 2563091"/>
              <a:gd name="connsiteX85" fmla="*/ 678873 w 4682837"/>
              <a:gd name="connsiteY85" fmla="*/ 2424546 h 2563091"/>
              <a:gd name="connsiteX86" fmla="*/ 637309 w 4682837"/>
              <a:gd name="connsiteY86" fmla="*/ 2410691 h 2563091"/>
              <a:gd name="connsiteX87" fmla="*/ 595746 w 4682837"/>
              <a:gd name="connsiteY87" fmla="*/ 2382982 h 2563091"/>
              <a:gd name="connsiteX88" fmla="*/ 512618 w 4682837"/>
              <a:gd name="connsiteY88" fmla="*/ 2355273 h 2563091"/>
              <a:gd name="connsiteX89" fmla="*/ 471055 w 4682837"/>
              <a:gd name="connsiteY89" fmla="*/ 2341419 h 2563091"/>
              <a:gd name="connsiteX90" fmla="*/ 415637 w 4682837"/>
              <a:gd name="connsiteY90" fmla="*/ 2313710 h 2563091"/>
              <a:gd name="connsiteX91" fmla="*/ 374073 w 4682837"/>
              <a:gd name="connsiteY91" fmla="*/ 2286000 h 2563091"/>
              <a:gd name="connsiteX92" fmla="*/ 249382 w 4682837"/>
              <a:gd name="connsiteY92" fmla="*/ 2230582 h 2563091"/>
              <a:gd name="connsiteX93" fmla="*/ 221673 w 4682837"/>
              <a:gd name="connsiteY93" fmla="*/ 2189019 h 2563091"/>
              <a:gd name="connsiteX94" fmla="*/ 152400 w 4682837"/>
              <a:gd name="connsiteY94" fmla="*/ 2133600 h 2563091"/>
              <a:gd name="connsiteX95" fmla="*/ 124691 w 4682837"/>
              <a:gd name="connsiteY95" fmla="*/ 2092037 h 2563091"/>
              <a:gd name="connsiteX96" fmla="*/ 96982 w 4682837"/>
              <a:gd name="connsiteY96" fmla="*/ 1995055 h 2563091"/>
              <a:gd name="connsiteX97" fmla="*/ 55418 w 4682837"/>
              <a:gd name="connsiteY97" fmla="*/ 1870364 h 2563091"/>
              <a:gd name="connsiteX98" fmla="*/ 27709 w 4682837"/>
              <a:gd name="connsiteY98" fmla="*/ 1787237 h 2563091"/>
              <a:gd name="connsiteX99" fmla="*/ 13855 w 4682837"/>
              <a:gd name="connsiteY99" fmla="*/ 1745673 h 2563091"/>
              <a:gd name="connsiteX100" fmla="*/ 0 w 4682837"/>
              <a:gd name="connsiteY100" fmla="*/ 1593273 h 2563091"/>
              <a:gd name="connsiteX101" fmla="*/ 41564 w 4682837"/>
              <a:gd name="connsiteY101" fmla="*/ 1246910 h 2563091"/>
              <a:gd name="connsiteX102" fmla="*/ 69273 w 4682837"/>
              <a:gd name="connsiteY102" fmla="*/ 1163782 h 2563091"/>
              <a:gd name="connsiteX103" fmla="*/ 83128 w 4682837"/>
              <a:gd name="connsiteY103" fmla="*/ 1122219 h 2563091"/>
              <a:gd name="connsiteX104" fmla="*/ 110837 w 4682837"/>
              <a:gd name="connsiteY104" fmla="*/ 1080655 h 2563091"/>
              <a:gd name="connsiteX105" fmla="*/ 138546 w 4682837"/>
              <a:gd name="connsiteY105" fmla="*/ 997528 h 2563091"/>
              <a:gd name="connsiteX106" fmla="*/ 152400 w 4682837"/>
              <a:gd name="connsiteY106" fmla="*/ 955964 h 2563091"/>
              <a:gd name="connsiteX107" fmla="*/ 235528 w 4682837"/>
              <a:gd name="connsiteY107" fmla="*/ 845128 h 2563091"/>
              <a:gd name="connsiteX108" fmla="*/ 277091 w 4682837"/>
              <a:gd name="connsiteY108" fmla="*/ 762000 h 2563091"/>
              <a:gd name="connsiteX109" fmla="*/ 318655 w 4682837"/>
              <a:gd name="connsiteY109" fmla="*/ 734291 h 2563091"/>
              <a:gd name="connsiteX110" fmla="*/ 346364 w 4682837"/>
              <a:gd name="connsiteY110" fmla="*/ 692728 h 2563091"/>
              <a:gd name="connsiteX111" fmla="*/ 387928 w 4682837"/>
              <a:gd name="connsiteY111" fmla="*/ 678873 h 2563091"/>
              <a:gd name="connsiteX112" fmla="*/ 457200 w 4682837"/>
              <a:gd name="connsiteY112" fmla="*/ 637310 h 256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4682837" h="2563091">
                <a:moveTo>
                  <a:pt x="457200" y="637310"/>
                </a:moveTo>
                <a:lnTo>
                  <a:pt x="457200" y="637310"/>
                </a:lnTo>
                <a:cubicBezTo>
                  <a:pt x="493914" y="600596"/>
                  <a:pt x="532447" y="551195"/>
                  <a:pt x="581891" y="526473"/>
                </a:cubicBezTo>
                <a:cubicBezTo>
                  <a:pt x="594953" y="519942"/>
                  <a:pt x="609600" y="517237"/>
                  <a:pt x="623455" y="512619"/>
                </a:cubicBezTo>
                <a:cubicBezTo>
                  <a:pt x="637309" y="503383"/>
                  <a:pt x="652016" y="495312"/>
                  <a:pt x="665018" y="484910"/>
                </a:cubicBezTo>
                <a:cubicBezTo>
                  <a:pt x="675218" y="476750"/>
                  <a:pt x="681527" y="463921"/>
                  <a:pt x="692728" y="457200"/>
                </a:cubicBezTo>
                <a:cubicBezTo>
                  <a:pt x="705251" y="449686"/>
                  <a:pt x="720437" y="447964"/>
                  <a:pt x="734291" y="443346"/>
                </a:cubicBezTo>
                <a:cubicBezTo>
                  <a:pt x="748146" y="434110"/>
                  <a:pt x="760962" y="423084"/>
                  <a:pt x="775855" y="415637"/>
                </a:cubicBezTo>
                <a:cubicBezTo>
                  <a:pt x="788917" y="409106"/>
                  <a:pt x="804895" y="409296"/>
                  <a:pt x="817418" y="401782"/>
                </a:cubicBezTo>
                <a:cubicBezTo>
                  <a:pt x="828619" y="395061"/>
                  <a:pt x="834928" y="382233"/>
                  <a:pt x="845128" y="374073"/>
                </a:cubicBezTo>
                <a:cubicBezTo>
                  <a:pt x="883497" y="343378"/>
                  <a:pt x="884353" y="347143"/>
                  <a:pt x="928255" y="332510"/>
                </a:cubicBezTo>
                <a:cubicBezTo>
                  <a:pt x="1019328" y="241434"/>
                  <a:pt x="848068" y="404438"/>
                  <a:pt x="1039091" y="277091"/>
                </a:cubicBezTo>
                <a:cubicBezTo>
                  <a:pt x="1052946" y="267855"/>
                  <a:pt x="1065439" y="256145"/>
                  <a:pt x="1080655" y="249382"/>
                </a:cubicBezTo>
                <a:cubicBezTo>
                  <a:pt x="1107345" y="237520"/>
                  <a:pt x="1139480" y="237874"/>
                  <a:pt x="1163782" y="221673"/>
                </a:cubicBezTo>
                <a:cubicBezTo>
                  <a:pt x="1177637" y="212437"/>
                  <a:pt x="1190130" y="200727"/>
                  <a:pt x="1205346" y="193964"/>
                </a:cubicBezTo>
                <a:cubicBezTo>
                  <a:pt x="1273164" y="163823"/>
                  <a:pt x="1281894" y="170999"/>
                  <a:pt x="1343891" y="152400"/>
                </a:cubicBezTo>
                <a:cubicBezTo>
                  <a:pt x="1371867" y="144007"/>
                  <a:pt x="1398377" y="130419"/>
                  <a:pt x="1427018" y="124691"/>
                </a:cubicBezTo>
                <a:cubicBezTo>
                  <a:pt x="1450109" y="120073"/>
                  <a:pt x="1473572" y="117033"/>
                  <a:pt x="1496291" y="110837"/>
                </a:cubicBezTo>
                <a:cubicBezTo>
                  <a:pt x="1496312" y="110831"/>
                  <a:pt x="1600190" y="76204"/>
                  <a:pt x="1620982" y="69273"/>
                </a:cubicBezTo>
                <a:cubicBezTo>
                  <a:pt x="1634837" y="64655"/>
                  <a:pt x="1648226" y="58283"/>
                  <a:pt x="1662546" y="55419"/>
                </a:cubicBezTo>
                <a:cubicBezTo>
                  <a:pt x="1685637" y="50801"/>
                  <a:pt x="1708544" y="45145"/>
                  <a:pt x="1731818" y="41564"/>
                </a:cubicBezTo>
                <a:cubicBezTo>
                  <a:pt x="1867917" y="20626"/>
                  <a:pt x="1916960" y="24257"/>
                  <a:pt x="2078182" y="13855"/>
                </a:cubicBezTo>
                <a:lnTo>
                  <a:pt x="2272146" y="0"/>
                </a:lnTo>
                <a:lnTo>
                  <a:pt x="2687782" y="13855"/>
                </a:lnTo>
                <a:cubicBezTo>
                  <a:pt x="2738731" y="16340"/>
                  <a:pt x="2789949" y="18845"/>
                  <a:pt x="2840182" y="27710"/>
                </a:cubicBezTo>
                <a:cubicBezTo>
                  <a:pt x="2868945" y="32786"/>
                  <a:pt x="2894973" y="48335"/>
                  <a:pt x="2923309" y="55419"/>
                </a:cubicBezTo>
                <a:cubicBezTo>
                  <a:pt x="3096545" y="98726"/>
                  <a:pt x="2881170" y="43379"/>
                  <a:pt x="3020291" y="83128"/>
                </a:cubicBezTo>
                <a:cubicBezTo>
                  <a:pt x="3038600" y="88359"/>
                  <a:pt x="3057471" y="91511"/>
                  <a:pt x="3075709" y="96982"/>
                </a:cubicBezTo>
                <a:cubicBezTo>
                  <a:pt x="3103685" y="105375"/>
                  <a:pt x="3158837" y="124691"/>
                  <a:pt x="3158837" y="124691"/>
                </a:cubicBezTo>
                <a:cubicBezTo>
                  <a:pt x="3172691" y="133927"/>
                  <a:pt x="3185095" y="145841"/>
                  <a:pt x="3200400" y="152400"/>
                </a:cubicBezTo>
                <a:cubicBezTo>
                  <a:pt x="3262554" y="179038"/>
                  <a:pt x="3243454" y="153146"/>
                  <a:pt x="3297382" y="180110"/>
                </a:cubicBezTo>
                <a:cubicBezTo>
                  <a:pt x="3418274" y="240556"/>
                  <a:pt x="3250195" y="178423"/>
                  <a:pt x="3394364" y="221673"/>
                </a:cubicBezTo>
                <a:cubicBezTo>
                  <a:pt x="3422340" y="230066"/>
                  <a:pt x="3477491" y="249382"/>
                  <a:pt x="3477491" y="249382"/>
                </a:cubicBezTo>
                <a:cubicBezTo>
                  <a:pt x="3491346" y="258618"/>
                  <a:pt x="3503839" y="270328"/>
                  <a:pt x="3519055" y="277091"/>
                </a:cubicBezTo>
                <a:cubicBezTo>
                  <a:pt x="3545745" y="288953"/>
                  <a:pt x="3574473" y="295564"/>
                  <a:pt x="3602182" y="304800"/>
                </a:cubicBezTo>
                <a:cubicBezTo>
                  <a:pt x="3616037" y="309418"/>
                  <a:pt x="3631595" y="310554"/>
                  <a:pt x="3643746" y="318655"/>
                </a:cubicBezTo>
                <a:cubicBezTo>
                  <a:pt x="3657600" y="327891"/>
                  <a:pt x="3672517" y="335704"/>
                  <a:pt x="3685309" y="346364"/>
                </a:cubicBezTo>
                <a:cubicBezTo>
                  <a:pt x="3700361" y="358907"/>
                  <a:pt x="3709745" y="378413"/>
                  <a:pt x="3726873" y="387928"/>
                </a:cubicBezTo>
                <a:cubicBezTo>
                  <a:pt x="3752405" y="402113"/>
                  <a:pt x="3810000" y="415637"/>
                  <a:pt x="3810000" y="415637"/>
                </a:cubicBezTo>
                <a:cubicBezTo>
                  <a:pt x="3819236" y="429491"/>
                  <a:pt x="3823589" y="448375"/>
                  <a:pt x="3837709" y="457200"/>
                </a:cubicBezTo>
                <a:cubicBezTo>
                  <a:pt x="3862478" y="472680"/>
                  <a:pt x="3896534" y="468708"/>
                  <a:pt x="3920837" y="484910"/>
                </a:cubicBezTo>
                <a:cubicBezTo>
                  <a:pt x="3962578" y="512738"/>
                  <a:pt x="3968601" y="519235"/>
                  <a:pt x="4017818" y="540328"/>
                </a:cubicBezTo>
                <a:cubicBezTo>
                  <a:pt x="4031241" y="546081"/>
                  <a:pt x="4045527" y="549564"/>
                  <a:pt x="4059382" y="554182"/>
                </a:cubicBezTo>
                <a:cubicBezTo>
                  <a:pt x="4087091" y="572655"/>
                  <a:pt x="4118961" y="586051"/>
                  <a:pt x="4142509" y="609600"/>
                </a:cubicBezTo>
                <a:cubicBezTo>
                  <a:pt x="4151745" y="618837"/>
                  <a:pt x="4159017" y="630589"/>
                  <a:pt x="4170218" y="637310"/>
                </a:cubicBezTo>
                <a:cubicBezTo>
                  <a:pt x="4182741" y="644824"/>
                  <a:pt x="4197927" y="646546"/>
                  <a:pt x="4211782" y="651164"/>
                </a:cubicBezTo>
                <a:cubicBezTo>
                  <a:pt x="4225637" y="665019"/>
                  <a:pt x="4237880" y="680699"/>
                  <a:pt x="4253346" y="692728"/>
                </a:cubicBezTo>
                <a:cubicBezTo>
                  <a:pt x="4325939" y="749189"/>
                  <a:pt x="4334552" y="742247"/>
                  <a:pt x="4405746" y="789710"/>
                </a:cubicBezTo>
                <a:lnTo>
                  <a:pt x="4447309" y="817419"/>
                </a:lnTo>
                <a:cubicBezTo>
                  <a:pt x="4465782" y="845128"/>
                  <a:pt x="4482747" y="873904"/>
                  <a:pt x="4502728" y="900546"/>
                </a:cubicBezTo>
                <a:cubicBezTo>
                  <a:pt x="4512143" y="913099"/>
                  <a:pt x="4561870" y="977268"/>
                  <a:pt x="4572000" y="997528"/>
                </a:cubicBezTo>
                <a:cubicBezTo>
                  <a:pt x="4629361" y="1112249"/>
                  <a:pt x="4534153" y="961537"/>
                  <a:pt x="4613564" y="1080655"/>
                </a:cubicBezTo>
                <a:cubicBezTo>
                  <a:pt x="4618182" y="1094510"/>
                  <a:pt x="4619904" y="1109696"/>
                  <a:pt x="4627418" y="1122219"/>
                </a:cubicBezTo>
                <a:cubicBezTo>
                  <a:pt x="4634139" y="1133420"/>
                  <a:pt x="4649286" y="1138245"/>
                  <a:pt x="4655128" y="1149928"/>
                </a:cubicBezTo>
                <a:cubicBezTo>
                  <a:pt x="4668190" y="1176052"/>
                  <a:pt x="4682837" y="1233055"/>
                  <a:pt x="4682837" y="1233055"/>
                </a:cubicBezTo>
                <a:cubicBezTo>
                  <a:pt x="4678219" y="1376219"/>
                  <a:pt x="4680558" y="1519776"/>
                  <a:pt x="4668982" y="1662546"/>
                </a:cubicBezTo>
                <a:cubicBezTo>
                  <a:pt x="4668982" y="1662550"/>
                  <a:pt x="4634346" y="1766453"/>
                  <a:pt x="4627418" y="1787237"/>
                </a:cubicBezTo>
                <a:lnTo>
                  <a:pt x="4599709" y="1870364"/>
                </a:lnTo>
                <a:cubicBezTo>
                  <a:pt x="4595091" y="1884219"/>
                  <a:pt x="4593956" y="1899777"/>
                  <a:pt x="4585855" y="1911928"/>
                </a:cubicBezTo>
                <a:lnTo>
                  <a:pt x="4530437" y="1995055"/>
                </a:lnTo>
                <a:cubicBezTo>
                  <a:pt x="4521201" y="2008910"/>
                  <a:pt x="4514502" y="2024845"/>
                  <a:pt x="4502728" y="2036619"/>
                </a:cubicBezTo>
                <a:cubicBezTo>
                  <a:pt x="4493491" y="2045855"/>
                  <a:pt x="4483178" y="2054128"/>
                  <a:pt x="4475018" y="2064328"/>
                </a:cubicBezTo>
                <a:cubicBezTo>
                  <a:pt x="4464616" y="2077330"/>
                  <a:pt x="4460311" y="2095489"/>
                  <a:pt x="4447309" y="2105891"/>
                </a:cubicBezTo>
                <a:cubicBezTo>
                  <a:pt x="4435905" y="2115014"/>
                  <a:pt x="4418512" y="2112654"/>
                  <a:pt x="4405746" y="2119746"/>
                </a:cubicBezTo>
                <a:cubicBezTo>
                  <a:pt x="4376635" y="2135919"/>
                  <a:pt x="4350327" y="2156691"/>
                  <a:pt x="4322618" y="2175164"/>
                </a:cubicBezTo>
                <a:cubicBezTo>
                  <a:pt x="4308764" y="2184400"/>
                  <a:pt x="4296851" y="2197607"/>
                  <a:pt x="4281055" y="2202873"/>
                </a:cubicBezTo>
                <a:cubicBezTo>
                  <a:pt x="4176575" y="2237700"/>
                  <a:pt x="4305366" y="2190719"/>
                  <a:pt x="4197928" y="2244437"/>
                </a:cubicBezTo>
                <a:cubicBezTo>
                  <a:pt x="4178057" y="2254373"/>
                  <a:pt x="4118696" y="2267708"/>
                  <a:pt x="4100946" y="2272146"/>
                </a:cubicBezTo>
                <a:cubicBezTo>
                  <a:pt x="4035079" y="2316057"/>
                  <a:pt x="4075179" y="2294589"/>
                  <a:pt x="3976255" y="2327564"/>
                </a:cubicBezTo>
                <a:lnTo>
                  <a:pt x="3934691" y="2341419"/>
                </a:lnTo>
                <a:lnTo>
                  <a:pt x="3893128" y="2355273"/>
                </a:lnTo>
                <a:cubicBezTo>
                  <a:pt x="3837356" y="2411043"/>
                  <a:pt x="3899370" y="2358535"/>
                  <a:pt x="3810000" y="2396837"/>
                </a:cubicBezTo>
                <a:cubicBezTo>
                  <a:pt x="3794695" y="2403396"/>
                  <a:pt x="3783330" y="2417100"/>
                  <a:pt x="3768437" y="2424546"/>
                </a:cubicBezTo>
                <a:cubicBezTo>
                  <a:pt x="3755375" y="2431077"/>
                  <a:pt x="3740728" y="2433782"/>
                  <a:pt x="3726873" y="2438400"/>
                </a:cubicBezTo>
                <a:cubicBezTo>
                  <a:pt x="3717637" y="2447637"/>
                  <a:pt x="3710847" y="2460268"/>
                  <a:pt x="3699164" y="2466110"/>
                </a:cubicBezTo>
                <a:cubicBezTo>
                  <a:pt x="3650176" y="2490604"/>
                  <a:pt x="3610340" y="2492757"/>
                  <a:pt x="3560618" y="2507673"/>
                </a:cubicBezTo>
                <a:cubicBezTo>
                  <a:pt x="3532642" y="2516066"/>
                  <a:pt x="3505200" y="2526146"/>
                  <a:pt x="3477491" y="2535382"/>
                </a:cubicBezTo>
                <a:lnTo>
                  <a:pt x="3435928" y="2549237"/>
                </a:lnTo>
                <a:lnTo>
                  <a:pt x="3394364" y="2563091"/>
                </a:lnTo>
                <a:lnTo>
                  <a:pt x="2770909" y="2549237"/>
                </a:lnTo>
                <a:cubicBezTo>
                  <a:pt x="2694951" y="2546572"/>
                  <a:pt x="2560681" y="2530496"/>
                  <a:pt x="2479964" y="2521528"/>
                </a:cubicBezTo>
                <a:cubicBezTo>
                  <a:pt x="1813847" y="2533863"/>
                  <a:pt x="1681271" y="2545825"/>
                  <a:pt x="1025237" y="2521528"/>
                </a:cubicBezTo>
                <a:cubicBezTo>
                  <a:pt x="1010643" y="2520987"/>
                  <a:pt x="997929" y="2510841"/>
                  <a:pt x="983673" y="2507673"/>
                </a:cubicBezTo>
                <a:cubicBezTo>
                  <a:pt x="956251" y="2501579"/>
                  <a:pt x="928255" y="2498437"/>
                  <a:pt x="900546" y="2493819"/>
                </a:cubicBezTo>
                <a:cubicBezTo>
                  <a:pt x="872837" y="2484583"/>
                  <a:pt x="845754" y="2473194"/>
                  <a:pt x="817418" y="2466110"/>
                </a:cubicBezTo>
                <a:cubicBezTo>
                  <a:pt x="733666" y="2445171"/>
                  <a:pt x="780061" y="2458276"/>
                  <a:pt x="678873" y="2424546"/>
                </a:cubicBezTo>
                <a:cubicBezTo>
                  <a:pt x="665018" y="2419928"/>
                  <a:pt x="649460" y="2418792"/>
                  <a:pt x="637309" y="2410691"/>
                </a:cubicBezTo>
                <a:cubicBezTo>
                  <a:pt x="623455" y="2401455"/>
                  <a:pt x="610962" y="2389745"/>
                  <a:pt x="595746" y="2382982"/>
                </a:cubicBezTo>
                <a:cubicBezTo>
                  <a:pt x="569055" y="2371119"/>
                  <a:pt x="540327" y="2364509"/>
                  <a:pt x="512618" y="2355273"/>
                </a:cubicBezTo>
                <a:cubicBezTo>
                  <a:pt x="498764" y="2350655"/>
                  <a:pt x="484117" y="2347950"/>
                  <a:pt x="471055" y="2341419"/>
                </a:cubicBezTo>
                <a:cubicBezTo>
                  <a:pt x="452582" y="2332183"/>
                  <a:pt x="433569" y="2323957"/>
                  <a:pt x="415637" y="2313710"/>
                </a:cubicBezTo>
                <a:cubicBezTo>
                  <a:pt x="401180" y="2305449"/>
                  <a:pt x="389289" y="2292763"/>
                  <a:pt x="374073" y="2286000"/>
                </a:cubicBezTo>
                <a:cubicBezTo>
                  <a:pt x="225682" y="2220047"/>
                  <a:pt x="343450" y="2293293"/>
                  <a:pt x="249382" y="2230582"/>
                </a:cubicBezTo>
                <a:cubicBezTo>
                  <a:pt x="240146" y="2216728"/>
                  <a:pt x="233447" y="2200793"/>
                  <a:pt x="221673" y="2189019"/>
                </a:cubicBezTo>
                <a:cubicBezTo>
                  <a:pt x="149659" y="2117006"/>
                  <a:pt x="207244" y="2202156"/>
                  <a:pt x="152400" y="2133600"/>
                </a:cubicBezTo>
                <a:cubicBezTo>
                  <a:pt x="141998" y="2120598"/>
                  <a:pt x="133927" y="2105891"/>
                  <a:pt x="124691" y="2092037"/>
                </a:cubicBezTo>
                <a:cubicBezTo>
                  <a:pt x="78119" y="1952315"/>
                  <a:pt x="149187" y="2169070"/>
                  <a:pt x="96982" y="1995055"/>
                </a:cubicBezTo>
                <a:cubicBezTo>
                  <a:pt x="96970" y="1995017"/>
                  <a:pt x="62351" y="1891165"/>
                  <a:pt x="55418" y="1870364"/>
                </a:cubicBezTo>
                <a:lnTo>
                  <a:pt x="27709" y="1787237"/>
                </a:lnTo>
                <a:lnTo>
                  <a:pt x="13855" y="1745673"/>
                </a:lnTo>
                <a:cubicBezTo>
                  <a:pt x="9237" y="1694873"/>
                  <a:pt x="0" y="1644282"/>
                  <a:pt x="0" y="1593273"/>
                </a:cubicBezTo>
                <a:cubicBezTo>
                  <a:pt x="0" y="1464613"/>
                  <a:pt x="2573" y="1363885"/>
                  <a:pt x="41564" y="1246910"/>
                </a:cubicBezTo>
                <a:lnTo>
                  <a:pt x="69273" y="1163782"/>
                </a:lnTo>
                <a:cubicBezTo>
                  <a:pt x="73891" y="1149928"/>
                  <a:pt x="75027" y="1134370"/>
                  <a:pt x="83128" y="1122219"/>
                </a:cubicBezTo>
                <a:lnTo>
                  <a:pt x="110837" y="1080655"/>
                </a:lnTo>
                <a:lnTo>
                  <a:pt x="138546" y="997528"/>
                </a:lnTo>
                <a:cubicBezTo>
                  <a:pt x="143164" y="983673"/>
                  <a:pt x="144299" y="968115"/>
                  <a:pt x="152400" y="955964"/>
                </a:cubicBezTo>
                <a:cubicBezTo>
                  <a:pt x="215064" y="861968"/>
                  <a:pt x="184269" y="896385"/>
                  <a:pt x="235528" y="845128"/>
                </a:cubicBezTo>
                <a:cubicBezTo>
                  <a:pt x="246796" y="811323"/>
                  <a:pt x="250233" y="788858"/>
                  <a:pt x="277091" y="762000"/>
                </a:cubicBezTo>
                <a:cubicBezTo>
                  <a:pt x="288865" y="750226"/>
                  <a:pt x="304800" y="743527"/>
                  <a:pt x="318655" y="734291"/>
                </a:cubicBezTo>
                <a:cubicBezTo>
                  <a:pt x="327891" y="720437"/>
                  <a:pt x="333362" y="703130"/>
                  <a:pt x="346364" y="692728"/>
                </a:cubicBezTo>
                <a:cubicBezTo>
                  <a:pt x="357768" y="683605"/>
                  <a:pt x="374866" y="685404"/>
                  <a:pt x="387928" y="678873"/>
                </a:cubicBezTo>
                <a:cubicBezTo>
                  <a:pt x="432510" y="656582"/>
                  <a:pt x="445655" y="644237"/>
                  <a:pt x="457200" y="637310"/>
                </a:cubicBezTo>
                <a:close/>
              </a:path>
            </a:pathLst>
          </a:custGeom>
          <a:blipFill dpi="0" rotWithShape="1">
            <a:blip r:embed="rId5"/>
            <a:srcRect/>
            <a:stretch>
              <a:fillRect l="-11000" t="-15000" r="-11000" b="-26000"/>
            </a:stretch>
          </a:blipFill>
          <a:ln>
            <a:noFill/>
          </a:ln>
          <a:scene3d>
            <a:camera prst="orthographicFront">
              <a:rot lat="1800000" lon="3000000" rev="0"/>
            </a:camera>
            <a:lightRig rig="threePt" dir="t"/>
          </a:scene3d>
          <a:sp3d extrusionH="63500" contourW="12700">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45" name="Straight Connector 44"/>
          <p:cNvCxnSpPr/>
          <p:nvPr/>
        </p:nvCxnSpPr>
        <p:spPr>
          <a:xfrm>
            <a:off x="3535363" y="4827588"/>
            <a:ext cx="3067050" cy="0"/>
          </a:xfrm>
          <a:prstGeom prst="line">
            <a:avLst/>
          </a:prstGeom>
          <a:ln w="635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640014" y="3935413"/>
            <a:ext cx="2846387" cy="0"/>
          </a:xfrm>
          <a:prstGeom prst="line">
            <a:avLst/>
          </a:prstGeom>
          <a:ln w="6350">
            <a:prstDash val="dash"/>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2408238" y="3760788"/>
            <a:ext cx="2286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8" name="Oval 47"/>
          <p:cNvSpPr/>
          <p:nvPr/>
        </p:nvSpPr>
        <p:spPr>
          <a:xfrm>
            <a:off x="3306763" y="4689475"/>
            <a:ext cx="228600" cy="3048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52598" name="TextBox 24"/>
          <p:cNvSpPr txBox="1">
            <a:spLocks noChangeArrowheads="1"/>
          </p:cNvSpPr>
          <p:nvPr/>
        </p:nvSpPr>
        <p:spPr bwMode="auto">
          <a:xfrm>
            <a:off x="2327276" y="5265739"/>
            <a:ext cx="2144713" cy="369887"/>
          </a:xfrm>
          <a:prstGeom prst="rect">
            <a:avLst/>
          </a:prstGeom>
          <a:noFill/>
          <a:ln w="9525">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a:t>Tumor on mpMRI</a:t>
            </a:r>
          </a:p>
        </p:txBody>
      </p:sp>
      <p:sp>
        <p:nvSpPr>
          <p:cNvPr id="152599" name="TextBox 25"/>
          <p:cNvSpPr txBox="1">
            <a:spLocks noChangeArrowheads="1"/>
          </p:cNvSpPr>
          <p:nvPr/>
        </p:nvSpPr>
        <p:spPr bwMode="auto">
          <a:xfrm>
            <a:off x="5329238" y="5251451"/>
            <a:ext cx="2144712" cy="646113"/>
          </a:xfrm>
          <a:prstGeom prst="rect">
            <a:avLst/>
          </a:prstGeom>
          <a:noFill/>
          <a:ln w="9525">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a:t>Digital histology</a:t>
            </a:r>
          </a:p>
          <a:p>
            <a:pPr algn="ctr" eaLnBrk="1" hangingPunct="1">
              <a:spcBef>
                <a:spcPct val="0"/>
              </a:spcBef>
              <a:buFontTx/>
              <a:buNone/>
            </a:pPr>
            <a:r>
              <a:rPr lang="en-US" altLang="en-US" sz="1800" b="1"/>
              <a:t>Genomic histology</a:t>
            </a:r>
          </a:p>
        </p:txBody>
      </p:sp>
      <p:sp>
        <p:nvSpPr>
          <p:cNvPr id="152600" name="TextBox 26"/>
          <p:cNvSpPr txBox="1">
            <a:spLocks noChangeArrowheads="1"/>
          </p:cNvSpPr>
          <p:nvPr/>
        </p:nvSpPr>
        <p:spPr bwMode="auto">
          <a:xfrm>
            <a:off x="7950201" y="5257801"/>
            <a:ext cx="2143125" cy="646113"/>
          </a:xfrm>
          <a:prstGeom prst="rect">
            <a:avLst/>
          </a:prstGeom>
          <a:noFill/>
          <a:ln w="9525">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a:t>Genomics</a:t>
            </a:r>
          </a:p>
          <a:p>
            <a:pPr algn="ctr" eaLnBrk="1" hangingPunct="1">
              <a:spcBef>
                <a:spcPct val="0"/>
              </a:spcBef>
              <a:buFontTx/>
              <a:buNone/>
            </a:pPr>
            <a:r>
              <a:rPr lang="en-US" altLang="en-US" sz="1800" b="1"/>
              <a:t>Gene enhancers</a:t>
            </a:r>
          </a:p>
        </p:txBody>
      </p:sp>
      <p:sp>
        <p:nvSpPr>
          <p:cNvPr id="152601" name="Title 1"/>
          <p:cNvSpPr>
            <a:spLocks noGrp="1"/>
          </p:cNvSpPr>
          <p:nvPr>
            <p:ph type="title"/>
          </p:nvPr>
        </p:nvSpPr>
        <p:spPr/>
        <p:txBody>
          <a:bodyPr/>
          <a:lstStyle/>
          <a:p>
            <a:pPr eaLnBrk="1" hangingPunct="1"/>
            <a:r>
              <a:rPr lang="en-US" altLang="en-US" sz="3600" b="1"/>
              <a:t>Improving CAD with Biologic Correlatives</a:t>
            </a:r>
          </a:p>
        </p:txBody>
      </p:sp>
      <p:pic>
        <p:nvPicPr>
          <p:cNvPr id="26" name="Picture 2" descr="C:\Users\turkbeyi\Desktop\biop gu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030429" flipV="1">
            <a:off x="1423988" y="4487863"/>
            <a:ext cx="15684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C:\Users\turkbeyi\Desktop\biop gu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030429" flipV="1">
            <a:off x="2346325" y="5340350"/>
            <a:ext cx="15684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371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nodeType="afterGroup">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par>
                                <p:cTn id="28" presetID="10" presetClass="entr" presetSubtype="0"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500"/>
                                        <p:tgtEl>
                                          <p:spTgt spid="42"/>
                                        </p:tgtEl>
                                      </p:cBhvr>
                                    </p:animEffect>
                                  </p:childTnLst>
                                </p:cTn>
                              </p:par>
                            </p:childTnLst>
                          </p:cTn>
                        </p:par>
                        <p:par>
                          <p:cTn id="31" fill="hold" nodeType="afterGroup">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43"/>
                                        </p:tgtEl>
                                        <p:attrNameLst>
                                          <p:attrName>style.visibility</p:attrName>
                                        </p:attrNameLst>
                                      </p:cBhvr>
                                      <p:to>
                                        <p:strVal val="visible"/>
                                      </p:to>
                                    </p:set>
                                  </p:childTnLst>
                                </p:cTn>
                              </p:par>
                            </p:childTnLst>
                          </p:cTn>
                        </p:par>
                        <p:par>
                          <p:cTn id="34" fill="hold" nodeType="afterGroup">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500" fill="hold"/>
                                        <p:tgtEl>
                                          <p:spTgt spid="27"/>
                                        </p:tgtEl>
                                        <p:attrNameLst>
                                          <p:attrName>ppt_x</p:attrName>
                                        </p:attrNameLst>
                                      </p:cBhvr>
                                      <p:tavLst>
                                        <p:tav tm="0">
                                          <p:val>
                                            <p:strVal val="#ppt_x"/>
                                          </p:val>
                                        </p:tav>
                                        <p:tav tm="100000">
                                          <p:val>
                                            <p:strVal val="#ppt_x"/>
                                          </p:val>
                                        </p:tav>
                                      </p:tavLst>
                                    </p:anim>
                                    <p:anim calcmode="lin" valueType="num">
                                      <p:cBhvr additive="base">
                                        <p:cTn id="5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32" grpId="0" animBg="1"/>
      <p:bldP spid="31" grpId="0" animBg="1"/>
      <p:bldP spid="43" grpId="0" animBg="1"/>
      <p:bldP spid="44" grpId="0" animBg="1"/>
      <p:bldP spid="47" grpId="0" animBg="1"/>
      <p:bldP spid="4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1524000"/>
            <a:ext cx="8153400" cy="3048000"/>
          </a:xfrm>
        </p:spPr>
        <p:txBody>
          <a:bodyPr/>
          <a:lstStyle/>
          <a:p>
            <a:endParaRPr lang="en-US" dirty="0"/>
          </a:p>
          <a:p>
            <a:r>
              <a:rPr lang="en-US" dirty="0"/>
              <a:t>Mr. I is a healthy 52 year old male presenting to his primary care doctor for yearly exam</a:t>
            </a:r>
          </a:p>
          <a:p>
            <a:pPr lvl="1"/>
            <a:r>
              <a:rPr lang="en-US" dirty="0"/>
              <a:t>Past Medical History: Diabetes, hair loss</a:t>
            </a:r>
          </a:p>
          <a:p>
            <a:pPr lvl="1"/>
            <a:r>
              <a:rPr lang="en-US" dirty="0"/>
              <a:t>Medications: Metformin, </a:t>
            </a:r>
            <a:r>
              <a:rPr lang="en-US" dirty="0" err="1"/>
              <a:t>Propecia</a:t>
            </a:r>
            <a:endParaRPr lang="en-US" dirty="0"/>
          </a:p>
          <a:p>
            <a:pPr lvl="1"/>
            <a:r>
              <a:rPr lang="en-US" dirty="0"/>
              <a:t>Has family history of prostate cancer (Father age 54)</a:t>
            </a:r>
          </a:p>
          <a:p>
            <a:r>
              <a:rPr lang="en-US" dirty="0"/>
              <a:t>Undergoes prostate cancer screening</a:t>
            </a:r>
          </a:p>
          <a:p>
            <a:pPr lvl="1"/>
            <a:r>
              <a:rPr lang="en-US" dirty="0"/>
              <a:t>Body mass index 38</a:t>
            </a:r>
          </a:p>
          <a:p>
            <a:pPr lvl="1"/>
            <a:r>
              <a:rPr lang="en-US" dirty="0"/>
              <a:t>PSA 5.2ng/ml</a:t>
            </a:r>
          </a:p>
          <a:p>
            <a:pPr lvl="1"/>
            <a:r>
              <a:rPr lang="en-US" dirty="0"/>
              <a:t>Digital rectal exam is normal</a:t>
            </a:r>
          </a:p>
        </p:txBody>
      </p:sp>
      <p:sp>
        <p:nvSpPr>
          <p:cNvPr id="5" name="Rectangle 2"/>
          <p:cNvSpPr>
            <a:spLocks noGrp="1" noChangeArrowheads="1"/>
          </p:cNvSpPr>
          <p:nvPr>
            <p:ph type="title"/>
          </p:nvPr>
        </p:nvSpPr>
        <p:spPr bwMode="auto">
          <a:xfrm>
            <a:off x="1981200" y="2746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sz="4000" dirty="0">
                <a:cs typeface="Times New Roman" panose="02020603050405020304" pitchFamily="18" charset="0"/>
              </a:rPr>
              <a:t>Case study</a:t>
            </a:r>
          </a:p>
        </p:txBody>
      </p:sp>
    </p:spTree>
    <p:extLst>
      <p:ext uri="{BB962C8B-B14F-4D97-AF65-F5344CB8AC3E}">
        <p14:creationId xmlns:p14="http://schemas.microsoft.com/office/powerpoint/2010/main" val="41468143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1447800"/>
            <a:ext cx="8153400" cy="3048000"/>
          </a:xfrm>
        </p:spPr>
        <p:txBody>
          <a:bodyPr/>
          <a:lstStyle/>
          <a:p>
            <a:endParaRPr lang="en-US" dirty="0"/>
          </a:p>
          <a:p>
            <a:r>
              <a:rPr lang="en-US" dirty="0"/>
              <a:t>Mr. I worried but wants more information</a:t>
            </a:r>
          </a:p>
          <a:p>
            <a:pPr lvl="1"/>
            <a:r>
              <a:rPr lang="en-US" dirty="0"/>
              <a:t>Free PSA 0.2  (increased risk of finding cancer)</a:t>
            </a:r>
          </a:p>
          <a:p>
            <a:pPr lvl="1"/>
            <a:r>
              <a:rPr lang="en-US" dirty="0"/>
              <a:t>PHI score of 60 (increased risk of finding cancer)</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4038600"/>
            <a:ext cx="37338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a:spLocks noGrp="1" noChangeArrowheads="1"/>
          </p:cNvSpPr>
          <p:nvPr>
            <p:ph type="title"/>
          </p:nvPr>
        </p:nvSpPr>
        <p:spPr bwMode="auto">
          <a:xfrm>
            <a:off x="1981200" y="2746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sz="4000" dirty="0">
                <a:cs typeface="Times New Roman" panose="02020603050405020304" pitchFamily="18" charset="0"/>
              </a:rPr>
              <a:t>Case study</a:t>
            </a:r>
          </a:p>
        </p:txBody>
      </p:sp>
    </p:spTree>
    <p:extLst>
      <p:ext uri="{BB962C8B-B14F-4D97-AF65-F5344CB8AC3E}">
        <p14:creationId xmlns:p14="http://schemas.microsoft.com/office/powerpoint/2010/main" val="3975823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1524000"/>
            <a:ext cx="8153400" cy="3048000"/>
          </a:xfrm>
        </p:spPr>
        <p:txBody>
          <a:bodyPr/>
          <a:lstStyle/>
          <a:p>
            <a:endParaRPr lang="en-US" dirty="0"/>
          </a:p>
          <a:p>
            <a:r>
              <a:rPr lang="en-US" dirty="0"/>
              <a:t>What are the chances I have prostate cancer?</a:t>
            </a:r>
          </a:p>
          <a:p>
            <a:pPr lvl="1"/>
            <a:r>
              <a:rPr lang="en-US" dirty="0"/>
              <a:t>According to Nomogram: 50%</a:t>
            </a:r>
          </a:p>
        </p:txBody>
      </p:sp>
      <p:pic>
        <p:nvPicPr>
          <p:cNvPr id="6" name="Picture 5"/>
          <p:cNvPicPr>
            <a:picLocks noChangeAspect="1"/>
          </p:cNvPicPr>
          <p:nvPr/>
        </p:nvPicPr>
        <p:blipFill rotWithShape="1">
          <a:blip r:embed="rId2"/>
          <a:srcRect t="13561"/>
          <a:stretch/>
        </p:blipFill>
        <p:spPr>
          <a:xfrm>
            <a:off x="4267201" y="3650457"/>
            <a:ext cx="3764713" cy="2757487"/>
          </a:xfrm>
          <a:prstGeom prst="rect">
            <a:avLst/>
          </a:prstGeom>
        </p:spPr>
      </p:pic>
      <p:sp>
        <p:nvSpPr>
          <p:cNvPr id="5" name="Rectangle 2"/>
          <p:cNvSpPr>
            <a:spLocks noGrp="1" noChangeArrowheads="1"/>
          </p:cNvSpPr>
          <p:nvPr>
            <p:ph type="title"/>
          </p:nvPr>
        </p:nvSpPr>
        <p:spPr bwMode="auto">
          <a:xfrm>
            <a:off x="1981200" y="2746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sz="4000" dirty="0">
                <a:cs typeface="Times New Roman" panose="02020603050405020304" pitchFamily="18" charset="0"/>
              </a:rPr>
              <a:t>Case study</a:t>
            </a:r>
          </a:p>
        </p:txBody>
      </p:sp>
    </p:spTree>
    <p:extLst>
      <p:ext uri="{BB962C8B-B14F-4D97-AF65-F5344CB8AC3E}">
        <p14:creationId xmlns:p14="http://schemas.microsoft.com/office/powerpoint/2010/main" val="36789011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bwMode="auto">
          <a:xfrm>
            <a:off x="1981200" y="2746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sz="4000" dirty="0">
                <a:cs typeface="Times New Roman" panose="02020603050405020304" pitchFamily="18" charset="0"/>
              </a:rPr>
              <a:t>Prostate biopsy</a:t>
            </a:r>
          </a:p>
        </p:txBody>
      </p:sp>
      <p:pic>
        <p:nvPicPr>
          <p:cNvPr id="12292" name="Picture 2" descr="http://uro-docs.com/wp-content/uploads/2013/06/Prostate-Biops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2306637"/>
            <a:ext cx="36433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TRUS_pz_ca_rt_mid_gland_gleason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9038" y="2174876"/>
            <a:ext cx="388620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19408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bwMode="auto">
          <a:xfrm>
            <a:off x="1981200" y="2746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sz="4000">
                <a:cs typeface="Times New Roman" panose="02020603050405020304" pitchFamily="18" charset="0"/>
              </a:rPr>
              <a:t>Prostate biopsy</a:t>
            </a:r>
          </a:p>
        </p:txBody>
      </p:sp>
      <p:pic>
        <p:nvPicPr>
          <p:cNvPr id="14340" name="Picture 2" descr="http://uro-docs.com/wp-content/uploads/2013/06/Prostate-Biops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3200400"/>
            <a:ext cx="36433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4" descr="http://www.lef.org/magazine/mag2013/images/dec2013_awsi_16.jpg"/>
          <p:cNvPicPr>
            <a:picLocks noChangeAspect="1" noChangeArrowheads="1"/>
          </p:cNvPicPr>
          <p:nvPr/>
        </p:nvPicPr>
        <p:blipFill>
          <a:blip r:embed="rId4">
            <a:extLst>
              <a:ext uri="{28A0092B-C50C-407E-A947-70E740481C1C}">
                <a14:useLocalDpi xmlns:a14="http://schemas.microsoft.com/office/drawing/2010/main" val="0"/>
              </a:ext>
            </a:extLst>
          </a:blip>
          <a:srcRect t="11307" r="54643" b="32703"/>
          <a:stretch>
            <a:fillRect/>
          </a:stretch>
        </p:blipFill>
        <p:spPr bwMode="auto">
          <a:xfrm>
            <a:off x="7162801" y="3086100"/>
            <a:ext cx="302736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0572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noFill/>
          <a:ln/>
        </p:spPr>
        <p:txBody>
          <a:bodyPr/>
          <a:lstStyle/>
          <a:p>
            <a:r>
              <a:rPr lang="en-US" sz="4000" dirty="0">
                <a:solidFill>
                  <a:schemeClr val="bg1"/>
                </a:solidFill>
                <a:latin typeface="+mn-lt"/>
                <a:cs typeface="Times New Roman" pitchFamily="18" charset="0"/>
              </a:rPr>
              <a:t>Prostate cancer</a:t>
            </a:r>
          </a:p>
        </p:txBody>
      </p:sp>
      <p:sp>
        <p:nvSpPr>
          <p:cNvPr id="283651" name="Rectangle 3"/>
          <p:cNvSpPr>
            <a:spLocks noGrp="1" noChangeArrowheads="1"/>
          </p:cNvSpPr>
          <p:nvPr>
            <p:ph type="body" idx="1"/>
          </p:nvPr>
        </p:nvSpPr>
        <p:spPr>
          <a:xfrm>
            <a:off x="1050587" y="1932536"/>
            <a:ext cx="10303213" cy="1953665"/>
          </a:xfrm>
          <a:noFill/>
          <a:ln/>
        </p:spPr>
        <p:txBody>
          <a:bodyPr>
            <a:normAutofit lnSpcReduction="10000"/>
          </a:bodyPr>
          <a:lstStyle/>
          <a:p>
            <a:pPr>
              <a:buFont typeface="Arial" charset="0"/>
              <a:buChar char="•"/>
            </a:pPr>
            <a:r>
              <a:rPr lang="en-US" sz="2000" dirty="0">
                <a:solidFill>
                  <a:schemeClr val="bg1"/>
                </a:solidFill>
                <a:cs typeface="Times New Roman" pitchFamily="18" charset="0"/>
              </a:rPr>
              <a:t>90% of men diagnosed with prostate cancer will die of other causes</a:t>
            </a:r>
          </a:p>
          <a:p>
            <a:pPr>
              <a:buFont typeface="Arial" charset="0"/>
              <a:buChar char="•"/>
            </a:pPr>
            <a:r>
              <a:rPr lang="en-US" sz="2000" dirty="0">
                <a:solidFill>
                  <a:schemeClr val="bg1"/>
                </a:solidFill>
                <a:cs typeface="Times New Roman" pitchFamily="18" charset="0"/>
              </a:rPr>
              <a:t>Improved risk stratification needed to differentiate:</a:t>
            </a:r>
          </a:p>
          <a:p>
            <a:pPr lvl="1">
              <a:buFont typeface="Arial" charset="0"/>
              <a:buChar char="•"/>
            </a:pPr>
            <a:r>
              <a:rPr lang="en-US" sz="1800" dirty="0">
                <a:solidFill>
                  <a:schemeClr val="bg1"/>
                </a:solidFill>
                <a:cs typeface="Times New Roman" pitchFamily="18" charset="0"/>
              </a:rPr>
              <a:t>Aggressive, lethal prostate cancer</a:t>
            </a:r>
          </a:p>
          <a:p>
            <a:pPr lvl="1">
              <a:buFont typeface="Arial" charset="0"/>
              <a:buChar char="•"/>
            </a:pPr>
            <a:r>
              <a:rPr lang="en-US" sz="1800" dirty="0">
                <a:solidFill>
                  <a:schemeClr val="bg1"/>
                </a:solidFill>
                <a:cs typeface="Times New Roman" pitchFamily="18" charset="0"/>
              </a:rPr>
              <a:t>Clinically insignificant, non-lethal prostate cancer</a:t>
            </a:r>
          </a:p>
          <a:p>
            <a:pPr>
              <a:buFont typeface="Arial" charset="0"/>
              <a:buChar char="•"/>
            </a:pPr>
            <a:r>
              <a:rPr lang="en-US" sz="2200" dirty="0">
                <a:solidFill>
                  <a:schemeClr val="bg1"/>
                </a:solidFill>
                <a:cs typeface="Times New Roman" pitchFamily="18" charset="0"/>
              </a:rPr>
              <a:t>Major clinical challenge remains treating men with aggressive cancer, but not </a:t>
            </a:r>
            <a:r>
              <a:rPr lang="en-US" sz="2200" dirty="0" err="1">
                <a:solidFill>
                  <a:schemeClr val="bg1"/>
                </a:solidFill>
                <a:cs typeface="Times New Roman" pitchFamily="18" charset="0"/>
              </a:rPr>
              <a:t>overtreating</a:t>
            </a:r>
            <a:r>
              <a:rPr lang="en-US" sz="2200" dirty="0">
                <a:solidFill>
                  <a:schemeClr val="bg1"/>
                </a:solidFill>
                <a:cs typeface="Times New Roman" pitchFamily="18" charset="0"/>
              </a:rPr>
              <a:t> men with clinically insignificant cancer</a:t>
            </a:r>
          </a:p>
        </p:txBody>
      </p:sp>
      <p:pic>
        <p:nvPicPr>
          <p:cNvPr id="1026" name="Picture 2" descr="Image result for prostate cancer overtreatment"/>
          <p:cNvPicPr>
            <a:picLocks noChangeAspect="1" noChangeArrowheads="1"/>
          </p:cNvPicPr>
          <p:nvPr/>
        </p:nvPicPr>
        <p:blipFill rotWithShape="1">
          <a:blip r:embed="rId3">
            <a:extLst>
              <a:ext uri="{28A0092B-C50C-407E-A947-70E740481C1C}">
                <a14:useLocalDpi xmlns:a14="http://schemas.microsoft.com/office/drawing/2010/main" val="0"/>
              </a:ext>
            </a:extLst>
          </a:blip>
          <a:srcRect t="12541" b="10988"/>
          <a:stretch/>
        </p:blipFill>
        <p:spPr bwMode="auto">
          <a:xfrm>
            <a:off x="3505200" y="4419601"/>
            <a:ext cx="5143500" cy="2201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8179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http://www.lef.org/magazine/mag2013/images/dec2013_awsi_16.jpg"/>
          <p:cNvPicPr>
            <a:picLocks noChangeAspect="1" noChangeArrowheads="1"/>
          </p:cNvPicPr>
          <p:nvPr/>
        </p:nvPicPr>
        <p:blipFill>
          <a:blip r:embed="rId3">
            <a:extLst>
              <a:ext uri="{28A0092B-C50C-407E-A947-70E740481C1C}">
                <a14:useLocalDpi xmlns:a14="http://schemas.microsoft.com/office/drawing/2010/main" val="0"/>
              </a:ext>
            </a:extLst>
          </a:blip>
          <a:srcRect t="11307" r="54643" b="32703"/>
          <a:stretch>
            <a:fillRect/>
          </a:stretch>
        </p:blipFill>
        <p:spPr bwMode="auto">
          <a:xfrm>
            <a:off x="7162801" y="3086100"/>
            <a:ext cx="302736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eform 8"/>
          <p:cNvSpPr/>
          <p:nvPr/>
        </p:nvSpPr>
        <p:spPr>
          <a:xfrm>
            <a:off x="8610600" y="4267200"/>
            <a:ext cx="304800" cy="304800"/>
          </a:xfrm>
          <a:custGeom>
            <a:avLst/>
            <a:gdLst>
              <a:gd name="connsiteX0" fmla="*/ 550506 w 615820"/>
              <a:gd name="connsiteY0" fmla="*/ 279918 h 522514"/>
              <a:gd name="connsiteX1" fmla="*/ 550506 w 615820"/>
              <a:gd name="connsiteY1" fmla="*/ 279918 h 522514"/>
              <a:gd name="connsiteX2" fmla="*/ 578498 w 615820"/>
              <a:gd name="connsiteY2" fmla="*/ 149289 h 522514"/>
              <a:gd name="connsiteX3" fmla="*/ 559836 w 615820"/>
              <a:gd name="connsiteY3" fmla="*/ 121298 h 522514"/>
              <a:gd name="connsiteX4" fmla="*/ 531845 w 615820"/>
              <a:gd name="connsiteY4" fmla="*/ 65314 h 522514"/>
              <a:gd name="connsiteX5" fmla="*/ 503853 w 615820"/>
              <a:gd name="connsiteY5" fmla="*/ 55983 h 522514"/>
              <a:gd name="connsiteX6" fmla="*/ 485191 w 615820"/>
              <a:gd name="connsiteY6" fmla="*/ 37322 h 522514"/>
              <a:gd name="connsiteX7" fmla="*/ 419877 w 615820"/>
              <a:gd name="connsiteY7" fmla="*/ 9330 h 522514"/>
              <a:gd name="connsiteX8" fmla="*/ 354563 w 615820"/>
              <a:gd name="connsiteY8" fmla="*/ 18661 h 522514"/>
              <a:gd name="connsiteX9" fmla="*/ 326571 w 615820"/>
              <a:gd name="connsiteY9" fmla="*/ 46653 h 522514"/>
              <a:gd name="connsiteX10" fmla="*/ 195943 w 615820"/>
              <a:gd name="connsiteY10" fmla="*/ 37322 h 522514"/>
              <a:gd name="connsiteX11" fmla="*/ 158620 w 615820"/>
              <a:gd name="connsiteY11" fmla="*/ 18661 h 522514"/>
              <a:gd name="connsiteX12" fmla="*/ 102636 w 615820"/>
              <a:gd name="connsiteY12" fmla="*/ 0 h 522514"/>
              <a:gd name="connsiteX13" fmla="*/ 27991 w 615820"/>
              <a:gd name="connsiteY13" fmla="*/ 9330 h 522514"/>
              <a:gd name="connsiteX14" fmla="*/ 18661 w 615820"/>
              <a:gd name="connsiteY14" fmla="*/ 37322 h 522514"/>
              <a:gd name="connsiteX15" fmla="*/ 0 w 615820"/>
              <a:gd name="connsiteY15" fmla="*/ 111967 h 522514"/>
              <a:gd name="connsiteX16" fmla="*/ 9330 w 615820"/>
              <a:gd name="connsiteY16" fmla="*/ 158620 h 522514"/>
              <a:gd name="connsiteX17" fmla="*/ 27991 w 615820"/>
              <a:gd name="connsiteY17" fmla="*/ 186612 h 522514"/>
              <a:gd name="connsiteX18" fmla="*/ 37322 w 615820"/>
              <a:gd name="connsiteY18" fmla="*/ 214604 h 522514"/>
              <a:gd name="connsiteX19" fmla="*/ 37322 w 615820"/>
              <a:gd name="connsiteY19" fmla="*/ 429208 h 522514"/>
              <a:gd name="connsiteX20" fmla="*/ 46653 w 615820"/>
              <a:gd name="connsiteY20" fmla="*/ 457200 h 522514"/>
              <a:gd name="connsiteX21" fmla="*/ 102636 w 615820"/>
              <a:gd name="connsiteY21" fmla="*/ 485191 h 522514"/>
              <a:gd name="connsiteX22" fmla="*/ 130628 w 615820"/>
              <a:gd name="connsiteY22" fmla="*/ 503853 h 522514"/>
              <a:gd name="connsiteX23" fmla="*/ 214604 w 615820"/>
              <a:gd name="connsiteY23" fmla="*/ 522514 h 522514"/>
              <a:gd name="connsiteX24" fmla="*/ 307910 w 615820"/>
              <a:gd name="connsiteY24" fmla="*/ 513183 h 522514"/>
              <a:gd name="connsiteX25" fmla="*/ 335902 w 615820"/>
              <a:gd name="connsiteY25" fmla="*/ 503853 h 522514"/>
              <a:gd name="connsiteX26" fmla="*/ 345232 w 615820"/>
              <a:gd name="connsiteY26" fmla="*/ 475861 h 522514"/>
              <a:gd name="connsiteX27" fmla="*/ 466530 w 615820"/>
              <a:gd name="connsiteY27" fmla="*/ 485191 h 522514"/>
              <a:gd name="connsiteX28" fmla="*/ 531845 w 615820"/>
              <a:gd name="connsiteY28" fmla="*/ 503853 h 522514"/>
              <a:gd name="connsiteX29" fmla="*/ 569167 w 615820"/>
              <a:gd name="connsiteY29" fmla="*/ 494522 h 522514"/>
              <a:gd name="connsiteX30" fmla="*/ 587828 w 615820"/>
              <a:gd name="connsiteY30" fmla="*/ 438538 h 522514"/>
              <a:gd name="connsiteX31" fmla="*/ 615820 w 615820"/>
              <a:gd name="connsiteY31" fmla="*/ 401216 h 522514"/>
              <a:gd name="connsiteX32" fmla="*/ 606489 w 615820"/>
              <a:gd name="connsiteY32" fmla="*/ 345232 h 522514"/>
              <a:gd name="connsiteX33" fmla="*/ 531845 w 615820"/>
              <a:gd name="connsiteY33" fmla="*/ 317240 h 522514"/>
              <a:gd name="connsiteX34" fmla="*/ 550506 w 615820"/>
              <a:gd name="connsiteY34" fmla="*/ 279918 h 52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15820" h="522514">
                <a:moveTo>
                  <a:pt x="550506" y="279918"/>
                </a:moveTo>
                <a:lnTo>
                  <a:pt x="550506" y="279918"/>
                </a:lnTo>
                <a:cubicBezTo>
                  <a:pt x="576866" y="214017"/>
                  <a:pt x="601972" y="204060"/>
                  <a:pt x="578498" y="149289"/>
                </a:cubicBezTo>
                <a:cubicBezTo>
                  <a:pt x="574081" y="138982"/>
                  <a:pt x="566057" y="130628"/>
                  <a:pt x="559836" y="121298"/>
                </a:cubicBezTo>
                <a:cubicBezTo>
                  <a:pt x="553690" y="102858"/>
                  <a:pt x="548289" y="78469"/>
                  <a:pt x="531845" y="65314"/>
                </a:cubicBezTo>
                <a:cubicBezTo>
                  <a:pt x="524165" y="59170"/>
                  <a:pt x="513184" y="59093"/>
                  <a:pt x="503853" y="55983"/>
                </a:cubicBezTo>
                <a:cubicBezTo>
                  <a:pt x="497632" y="49763"/>
                  <a:pt x="492511" y="42202"/>
                  <a:pt x="485191" y="37322"/>
                </a:cubicBezTo>
                <a:cubicBezTo>
                  <a:pt x="462131" y="21949"/>
                  <a:pt x="444758" y="17624"/>
                  <a:pt x="419877" y="9330"/>
                </a:cubicBezTo>
                <a:cubicBezTo>
                  <a:pt x="398106" y="12440"/>
                  <a:pt x="374982" y="10493"/>
                  <a:pt x="354563" y="18661"/>
                </a:cubicBezTo>
                <a:cubicBezTo>
                  <a:pt x="342311" y="23562"/>
                  <a:pt x="339676" y="45111"/>
                  <a:pt x="326571" y="46653"/>
                </a:cubicBezTo>
                <a:cubicBezTo>
                  <a:pt x="283216" y="51753"/>
                  <a:pt x="239486" y="40432"/>
                  <a:pt x="195943" y="37322"/>
                </a:cubicBezTo>
                <a:cubicBezTo>
                  <a:pt x="183502" y="31102"/>
                  <a:pt x="171535" y="23827"/>
                  <a:pt x="158620" y="18661"/>
                </a:cubicBezTo>
                <a:cubicBezTo>
                  <a:pt x="140356" y="11356"/>
                  <a:pt x="102636" y="0"/>
                  <a:pt x="102636" y="0"/>
                </a:cubicBezTo>
                <a:cubicBezTo>
                  <a:pt x="77754" y="3110"/>
                  <a:pt x="50905" y="-854"/>
                  <a:pt x="27991" y="9330"/>
                </a:cubicBezTo>
                <a:cubicBezTo>
                  <a:pt x="19003" y="13324"/>
                  <a:pt x="21249" y="27833"/>
                  <a:pt x="18661" y="37322"/>
                </a:cubicBezTo>
                <a:cubicBezTo>
                  <a:pt x="11913" y="62066"/>
                  <a:pt x="0" y="111967"/>
                  <a:pt x="0" y="111967"/>
                </a:cubicBezTo>
                <a:cubicBezTo>
                  <a:pt x="3110" y="127518"/>
                  <a:pt x="3762" y="143771"/>
                  <a:pt x="9330" y="158620"/>
                </a:cubicBezTo>
                <a:cubicBezTo>
                  <a:pt x="13267" y="169120"/>
                  <a:pt x="22976" y="176582"/>
                  <a:pt x="27991" y="186612"/>
                </a:cubicBezTo>
                <a:cubicBezTo>
                  <a:pt x="32390" y="195409"/>
                  <a:pt x="34212" y="205273"/>
                  <a:pt x="37322" y="214604"/>
                </a:cubicBezTo>
                <a:cubicBezTo>
                  <a:pt x="28058" y="325769"/>
                  <a:pt x="21922" y="321411"/>
                  <a:pt x="37322" y="429208"/>
                </a:cubicBezTo>
                <a:cubicBezTo>
                  <a:pt x="38713" y="438945"/>
                  <a:pt x="40509" y="449520"/>
                  <a:pt x="46653" y="457200"/>
                </a:cubicBezTo>
                <a:cubicBezTo>
                  <a:pt x="59808" y="473643"/>
                  <a:pt x="84196" y="479045"/>
                  <a:pt x="102636" y="485191"/>
                </a:cubicBezTo>
                <a:cubicBezTo>
                  <a:pt x="111967" y="491412"/>
                  <a:pt x="120598" y="498838"/>
                  <a:pt x="130628" y="503853"/>
                </a:cubicBezTo>
                <a:cubicBezTo>
                  <a:pt x="153594" y="515336"/>
                  <a:pt x="193110" y="518931"/>
                  <a:pt x="214604" y="522514"/>
                </a:cubicBezTo>
                <a:cubicBezTo>
                  <a:pt x="245706" y="519404"/>
                  <a:pt x="277016" y="517936"/>
                  <a:pt x="307910" y="513183"/>
                </a:cubicBezTo>
                <a:cubicBezTo>
                  <a:pt x="317631" y="511687"/>
                  <a:pt x="328947" y="510808"/>
                  <a:pt x="335902" y="503853"/>
                </a:cubicBezTo>
                <a:cubicBezTo>
                  <a:pt x="342857" y="496898"/>
                  <a:pt x="342122" y="485192"/>
                  <a:pt x="345232" y="475861"/>
                </a:cubicBezTo>
                <a:cubicBezTo>
                  <a:pt x="385665" y="478971"/>
                  <a:pt x="426256" y="480453"/>
                  <a:pt x="466530" y="485191"/>
                </a:cubicBezTo>
                <a:cubicBezTo>
                  <a:pt x="484637" y="487321"/>
                  <a:pt x="513743" y="497819"/>
                  <a:pt x="531845" y="503853"/>
                </a:cubicBezTo>
                <a:cubicBezTo>
                  <a:pt x="544286" y="500743"/>
                  <a:pt x="560822" y="504258"/>
                  <a:pt x="569167" y="494522"/>
                </a:cubicBezTo>
                <a:cubicBezTo>
                  <a:pt x="581968" y="479587"/>
                  <a:pt x="576025" y="454274"/>
                  <a:pt x="587828" y="438538"/>
                </a:cubicBezTo>
                <a:lnTo>
                  <a:pt x="615820" y="401216"/>
                </a:lnTo>
                <a:cubicBezTo>
                  <a:pt x="612710" y="382555"/>
                  <a:pt x="614950" y="362154"/>
                  <a:pt x="606489" y="345232"/>
                </a:cubicBezTo>
                <a:cubicBezTo>
                  <a:pt x="595811" y="323876"/>
                  <a:pt x="546347" y="320141"/>
                  <a:pt x="531845" y="317240"/>
                </a:cubicBezTo>
                <a:lnTo>
                  <a:pt x="550506" y="279918"/>
                </a:lnTo>
                <a:close/>
              </a:path>
            </a:pathLst>
          </a:cu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a:solidFill>
                <a:schemeClr val="tx1"/>
              </a:solidFill>
            </a:endParaRPr>
          </a:p>
        </p:txBody>
      </p:sp>
      <p:sp>
        <p:nvSpPr>
          <p:cNvPr id="16389" name="Rectangle 2"/>
          <p:cNvSpPr>
            <a:spLocks noGrp="1" noChangeArrowheads="1"/>
          </p:cNvSpPr>
          <p:nvPr>
            <p:ph type="title"/>
          </p:nvPr>
        </p:nvSpPr>
        <p:spPr bwMode="auto">
          <a:xfrm>
            <a:off x="1981200" y="2746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sz="4000">
                <a:cs typeface="Times New Roman" panose="02020603050405020304" pitchFamily="18" charset="0"/>
              </a:rPr>
              <a:t>Prostate biopsy</a:t>
            </a:r>
          </a:p>
        </p:txBody>
      </p:sp>
      <p:pic>
        <p:nvPicPr>
          <p:cNvPr id="16390" name="Picture 2" descr="http://uro-docs.com/wp-content/uploads/2013/06/Prostate-Biops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1" y="3200400"/>
            <a:ext cx="36433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8709026" y="4297364"/>
            <a:ext cx="92075" cy="92075"/>
          </a:xfrm>
          <a:prstGeom prst="ellipse">
            <a:avLst/>
          </a:prstGeom>
          <a:solidFill>
            <a:srgbClr val="FF0000"/>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a:solidFill>
                <a:schemeClr val="tx1"/>
              </a:solidFill>
            </a:endParaRPr>
          </a:p>
        </p:txBody>
      </p:sp>
    </p:spTree>
    <p:extLst>
      <p:ext uri="{BB962C8B-B14F-4D97-AF65-F5344CB8AC3E}">
        <p14:creationId xmlns:p14="http://schemas.microsoft.com/office/powerpoint/2010/main" val="29905101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Biopsy Results</a:t>
            </a:r>
          </a:p>
        </p:txBody>
      </p:sp>
      <p:sp>
        <p:nvSpPr>
          <p:cNvPr id="3" name="Content Placeholder 2"/>
          <p:cNvSpPr>
            <a:spLocks noGrp="1"/>
          </p:cNvSpPr>
          <p:nvPr>
            <p:ph idx="4294967295"/>
          </p:nvPr>
        </p:nvSpPr>
        <p:spPr>
          <a:xfrm>
            <a:off x="4038600" y="1295400"/>
            <a:ext cx="8153400" cy="3048000"/>
          </a:xfrm>
        </p:spPr>
        <p:txBody>
          <a:bodyPr/>
          <a:lstStyle/>
          <a:p>
            <a:endParaRPr lang="en-US" dirty="0"/>
          </a:p>
          <a:p>
            <a:r>
              <a:rPr lang="en-US" dirty="0"/>
              <a:t>12 core prostate biopsy demonstrates</a:t>
            </a:r>
          </a:p>
          <a:p>
            <a:pPr lvl="1"/>
            <a:r>
              <a:rPr lang="en-US" dirty="0"/>
              <a:t>Prostate volume 50 cc</a:t>
            </a:r>
          </a:p>
          <a:p>
            <a:pPr lvl="1"/>
            <a:r>
              <a:rPr lang="en-US" dirty="0"/>
              <a:t>1/12 cores with prostate cancer</a:t>
            </a:r>
          </a:p>
          <a:p>
            <a:pPr lvl="2"/>
            <a:r>
              <a:rPr lang="en-US" dirty="0"/>
              <a:t>Gleason Pattern 3+3</a:t>
            </a:r>
          </a:p>
          <a:p>
            <a:pPr lvl="2"/>
            <a:r>
              <a:rPr lang="en-US" dirty="0"/>
              <a:t>60% of core</a:t>
            </a:r>
          </a:p>
        </p:txBody>
      </p:sp>
      <p:pic>
        <p:nvPicPr>
          <p:cNvPr id="2" name="Picture 1"/>
          <p:cNvPicPr>
            <a:picLocks noChangeAspect="1"/>
          </p:cNvPicPr>
          <p:nvPr/>
        </p:nvPicPr>
        <p:blipFill rotWithShape="1">
          <a:blip r:embed="rId2"/>
          <a:srcRect b="67615"/>
          <a:stretch/>
        </p:blipFill>
        <p:spPr>
          <a:xfrm>
            <a:off x="3124200" y="4038601"/>
            <a:ext cx="5336774" cy="1962377"/>
          </a:xfrm>
          <a:prstGeom prst="rect">
            <a:avLst/>
          </a:prstGeom>
        </p:spPr>
      </p:pic>
    </p:spTree>
    <p:extLst>
      <p:ext uri="{BB962C8B-B14F-4D97-AF65-F5344CB8AC3E}">
        <p14:creationId xmlns:p14="http://schemas.microsoft.com/office/powerpoint/2010/main" val="30170698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a:t>
            </a:r>
          </a:p>
        </p:txBody>
      </p:sp>
      <p:sp>
        <p:nvSpPr>
          <p:cNvPr id="3" name="Content Placeholder 2"/>
          <p:cNvSpPr>
            <a:spLocks noGrp="1"/>
          </p:cNvSpPr>
          <p:nvPr>
            <p:ph idx="4294967295"/>
          </p:nvPr>
        </p:nvSpPr>
        <p:spPr>
          <a:xfrm>
            <a:off x="4038600" y="1295400"/>
            <a:ext cx="8153400" cy="3048000"/>
          </a:xfrm>
        </p:spPr>
        <p:txBody>
          <a:bodyPr/>
          <a:lstStyle/>
          <a:p>
            <a:endParaRPr lang="en-US" dirty="0"/>
          </a:p>
          <a:p>
            <a:r>
              <a:rPr lang="en-US" dirty="0"/>
              <a:t>Management options are discussed</a:t>
            </a:r>
          </a:p>
          <a:p>
            <a:pPr lvl="1"/>
            <a:r>
              <a:rPr lang="en-US" dirty="0"/>
              <a:t>Surgery</a:t>
            </a:r>
          </a:p>
          <a:p>
            <a:pPr lvl="1"/>
            <a:r>
              <a:rPr lang="en-US" dirty="0"/>
              <a:t>Radiation</a:t>
            </a:r>
          </a:p>
          <a:p>
            <a:pPr lvl="1"/>
            <a:r>
              <a:rPr lang="en-US" dirty="0"/>
              <a:t>Active Surveillance</a:t>
            </a:r>
          </a:p>
          <a:p>
            <a:r>
              <a:rPr lang="en-US" dirty="0"/>
              <a:t>Cancer is considered Low risk (D’Amico)</a:t>
            </a:r>
          </a:p>
        </p:txBody>
      </p:sp>
      <p:pic>
        <p:nvPicPr>
          <p:cNvPr id="6" name="Picture 5"/>
          <p:cNvPicPr>
            <a:picLocks noChangeAspect="1"/>
          </p:cNvPicPr>
          <p:nvPr/>
        </p:nvPicPr>
        <p:blipFill>
          <a:blip r:embed="rId2"/>
          <a:stretch>
            <a:fillRect/>
          </a:stretch>
        </p:blipFill>
        <p:spPr>
          <a:xfrm>
            <a:off x="3871912" y="4946516"/>
            <a:ext cx="4829175" cy="1209675"/>
          </a:xfrm>
          <a:prstGeom prst="rect">
            <a:avLst/>
          </a:prstGeom>
        </p:spPr>
      </p:pic>
    </p:spTree>
    <p:extLst>
      <p:ext uri="{BB962C8B-B14F-4D97-AF65-F5344CB8AC3E}">
        <p14:creationId xmlns:p14="http://schemas.microsoft.com/office/powerpoint/2010/main" val="41767685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Decision Making Time</a:t>
            </a:r>
          </a:p>
        </p:txBody>
      </p:sp>
      <p:sp>
        <p:nvSpPr>
          <p:cNvPr id="3" name="Content Placeholder 2"/>
          <p:cNvSpPr>
            <a:spLocks noGrp="1"/>
          </p:cNvSpPr>
          <p:nvPr>
            <p:ph idx="4294967295"/>
          </p:nvPr>
        </p:nvSpPr>
        <p:spPr>
          <a:xfrm>
            <a:off x="1491575" y="846138"/>
            <a:ext cx="8229600" cy="3048000"/>
          </a:xfrm>
        </p:spPr>
        <p:txBody>
          <a:bodyPr/>
          <a:lstStyle/>
          <a:p>
            <a:endParaRPr lang="en-US" dirty="0"/>
          </a:p>
          <a:p>
            <a:endParaRPr lang="en-US" dirty="0"/>
          </a:p>
          <a:p>
            <a:pPr algn="ctr"/>
            <a:r>
              <a:rPr lang="en-US" dirty="0"/>
              <a:t>Mr. I opts for active surveillance</a:t>
            </a:r>
          </a:p>
          <a:p>
            <a:pPr algn="ctr"/>
            <a:r>
              <a:rPr lang="en-US" dirty="0"/>
              <a:t>Requires confirmatory biopsy at 1 year to demonstrates no progression</a:t>
            </a:r>
          </a:p>
          <a:p>
            <a:pPr lvl="1" algn="ctr"/>
            <a:r>
              <a:rPr lang="en-US" dirty="0"/>
              <a:t>Repeat PSA at 1 year is stable at 5.3ng/ml</a:t>
            </a:r>
          </a:p>
          <a:p>
            <a:pPr lvl="1" algn="ctr"/>
            <a:r>
              <a:rPr lang="en-US" dirty="0"/>
              <a:t>DRE still normal</a:t>
            </a:r>
          </a:p>
          <a:p>
            <a:pPr lvl="1" algn="ctr"/>
            <a:r>
              <a:rPr lang="en-US" dirty="0"/>
              <a:t>Decides to undergo prostate MRI and MR/US fusion biopsy</a:t>
            </a:r>
          </a:p>
          <a:p>
            <a:pPr lvl="1" algn="ctr"/>
            <a:r>
              <a:rPr lang="en-US" dirty="0"/>
              <a:t>Also decides to have genomic test to characterize cancer</a:t>
            </a:r>
          </a:p>
        </p:txBody>
      </p:sp>
    </p:spTree>
    <p:extLst>
      <p:ext uri="{BB962C8B-B14F-4D97-AF65-F5344CB8AC3E}">
        <p14:creationId xmlns:p14="http://schemas.microsoft.com/office/powerpoint/2010/main" val="31196288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a:solidFill>
                  <a:srgbClr val="FF0000"/>
                </a:solidFill>
              </a:rPr>
              <a:t>Summary of Active Surveillance Studies</a:t>
            </a:r>
          </a:p>
        </p:txBody>
      </p:sp>
      <p:graphicFrame>
        <p:nvGraphicFramePr>
          <p:cNvPr id="6" name="Table 5"/>
          <p:cNvGraphicFramePr>
            <a:graphicFrameLocks noGrp="1"/>
          </p:cNvGraphicFramePr>
          <p:nvPr>
            <p:extLst>
              <p:ext uri="{D42A27DB-BD31-4B8C-83A1-F6EECF244321}">
                <p14:modId xmlns:p14="http://schemas.microsoft.com/office/powerpoint/2010/main" val="2977699287"/>
              </p:ext>
            </p:extLst>
          </p:nvPr>
        </p:nvGraphicFramePr>
        <p:xfrm>
          <a:off x="1866900" y="1371600"/>
          <a:ext cx="8458200" cy="4462461"/>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gridCol w="1325880">
                  <a:extLst>
                    <a:ext uri="{9D8B030D-6E8A-4147-A177-3AD203B41FA5}">
                      <a16:colId xmlns:a16="http://schemas.microsoft.com/office/drawing/2014/main" val="20001"/>
                    </a:ext>
                  </a:extLst>
                </a:gridCol>
                <a:gridCol w="1325880">
                  <a:extLst>
                    <a:ext uri="{9D8B030D-6E8A-4147-A177-3AD203B41FA5}">
                      <a16:colId xmlns:a16="http://schemas.microsoft.com/office/drawing/2014/main" val="20002"/>
                    </a:ext>
                  </a:extLst>
                </a:gridCol>
                <a:gridCol w="1325880">
                  <a:extLst>
                    <a:ext uri="{9D8B030D-6E8A-4147-A177-3AD203B41FA5}">
                      <a16:colId xmlns:a16="http://schemas.microsoft.com/office/drawing/2014/main" val="20003"/>
                    </a:ext>
                  </a:extLst>
                </a:gridCol>
                <a:gridCol w="1325880">
                  <a:extLst>
                    <a:ext uri="{9D8B030D-6E8A-4147-A177-3AD203B41FA5}">
                      <a16:colId xmlns:a16="http://schemas.microsoft.com/office/drawing/2014/main" val="20004"/>
                    </a:ext>
                  </a:extLst>
                </a:gridCol>
                <a:gridCol w="1325880">
                  <a:extLst>
                    <a:ext uri="{9D8B030D-6E8A-4147-A177-3AD203B41FA5}">
                      <a16:colId xmlns:a16="http://schemas.microsoft.com/office/drawing/2014/main" val="20005"/>
                    </a:ext>
                  </a:extLst>
                </a:gridCol>
              </a:tblGrid>
              <a:tr h="838213">
                <a:tc>
                  <a:txBody>
                    <a:bodyPr/>
                    <a:lstStyle/>
                    <a:p>
                      <a:r>
                        <a:rPr lang="en-US" sz="1500" b="1" dirty="0">
                          <a:solidFill>
                            <a:schemeClr val="tx1"/>
                          </a:solidFill>
                        </a:rPr>
                        <a:t>Author</a:t>
                      </a:r>
                    </a:p>
                  </a:txBody>
                  <a:tcPr marT="45721" marB="45721">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algn="ctr"/>
                      <a:r>
                        <a:rPr lang="en-US" sz="1500" b="1" dirty="0">
                          <a:solidFill>
                            <a:schemeClr val="tx1"/>
                          </a:solidFill>
                        </a:rPr>
                        <a:t>N</a:t>
                      </a:r>
                    </a:p>
                  </a:txBody>
                  <a:tcPr marT="45721" marB="45721">
                    <a:lnL w="1905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Median Follow-up (</a:t>
                      </a:r>
                      <a:r>
                        <a:rPr lang="en-US" sz="1500" b="1" dirty="0" err="1">
                          <a:solidFill>
                            <a:schemeClr val="tx1"/>
                          </a:solidFill>
                        </a:rPr>
                        <a:t>mo</a:t>
                      </a:r>
                      <a:r>
                        <a:rPr lang="en-US" sz="1500" b="1" dirty="0">
                          <a:solidFill>
                            <a:schemeClr val="tx1"/>
                          </a:solidFill>
                        </a:rPr>
                        <a:t>)</a:t>
                      </a:r>
                    </a:p>
                  </a:txBody>
                  <a:tcPr marT="45721" marB="45721">
                    <a:lnL w="12700" cmpd="sng">
                      <a:noFill/>
                    </a:lnL>
                    <a:lnR w="1905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sz="1500" b="1" dirty="0">
                          <a:solidFill>
                            <a:schemeClr val="tx1"/>
                          </a:solidFill>
                        </a:rPr>
                        <a:t>pT3 in RP Patients</a:t>
                      </a:r>
                    </a:p>
                  </a:txBody>
                  <a:tcPr marT="45721" marB="45721">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OS</a:t>
                      </a:r>
                    </a:p>
                  </a:txBody>
                  <a:tcPr marT="45721" marB="45721">
                    <a:lnL w="12700" cmpd="sng">
                      <a:noFill/>
                    </a:lnL>
                    <a:lnR w="1905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CSS</a:t>
                      </a:r>
                    </a:p>
                  </a:txBody>
                  <a:tcPr marT="45721" marB="45721">
                    <a:lnL w="12700" cmpd="sng">
                      <a:noFill/>
                    </a:lnL>
                    <a:lnR w="1905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4530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rPr>
                        <a:t>van </a:t>
                      </a:r>
                      <a:r>
                        <a:rPr lang="en-US" sz="1500" b="0" i="0" dirty="0">
                          <a:solidFill>
                            <a:schemeClr val="bg1"/>
                          </a:solidFill>
                        </a:rPr>
                        <a:t>As</a:t>
                      </a:r>
                      <a:r>
                        <a:rPr lang="en-US" sz="1500" b="0" i="1" dirty="0">
                          <a:solidFill>
                            <a:schemeClr val="bg1"/>
                          </a:solidFill>
                        </a:rPr>
                        <a:t> -  </a:t>
                      </a:r>
                      <a:r>
                        <a:rPr lang="en-US" sz="1500" b="0" i="1" dirty="0" err="1">
                          <a:solidFill>
                            <a:schemeClr val="bg1"/>
                          </a:solidFill>
                        </a:rPr>
                        <a:t>Eur</a:t>
                      </a:r>
                      <a:r>
                        <a:rPr lang="en-US" sz="1500" b="0" i="1" dirty="0">
                          <a:solidFill>
                            <a:schemeClr val="bg1"/>
                          </a:solidFill>
                        </a:rPr>
                        <a:t> Urol.</a:t>
                      </a:r>
                    </a:p>
                  </a:txBody>
                  <a:tcPr marT="45721" marB="45721">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mpd="sng">
                      <a:noFill/>
                    </a:lnT>
                    <a:lnB w="12700" cmpd="sng">
                      <a:noFill/>
                    </a:lnB>
                  </a:tcPr>
                </a:tc>
                <a:tc>
                  <a:txBody>
                    <a:bodyPr/>
                    <a:lstStyle/>
                    <a:p>
                      <a:pPr algn="ctr"/>
                      <a:r>
                        <a:rPr lang="en-US" sz="1500" b="0" dirty="0">
                          <a:solidFill>
                            <a:schemeClr val="bg1"/>
                          </a:solidFill>
                        </a:rPr>
                        <a:t>326</a:t>
                      </a:r>
                    </a:p>
                  </a:txBody>
                  <a:tcPr marT="45721" marB="45721">
                    <a:lnL w="19050" cap="flat" cmpd="sng" algn="ctr">
                      <a:solidFill>
                        <a:schemeClr val="bg1"/>
                      </a:solidFill>
                      <a:prstDash val="solid"/>
                      <a:round/>
                      <a:headEnd type="none" w="med" len="med"/>
                      <a:tailEnd type="none" w="med" len="med"/>
                    </a:lnL>
                    <a:lnT w="12700" cmpd="sng">
                      <a:noFill/>
                    </a:lnT>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rPr>
                        <a:t>22</a:t>
                      </a:r>
                    </a:p>
                  </a:txBody>
                  <a:tcPr marT="45721" marB="45721">
                    <a:lnR w="19050" cap="flat" cmpd="sng" algn="ctr">
                      <a:solidFill>
                        <a:schemeClr val="bg1"/>
                      </a:solidFill>
                      <a:prstDash val="solid"/>
                      <a:round/>
                      <a:headEnd type="none" w="med" len="med"/>
                      <a:tailEnd type="none" w="med" len="med"/>
                    </a:lnR>
                    <a:lnT w="12700" cmpd="sng">
                      <a:noFill/>
                    </a:lnT>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rPr>
                        <a:t>8/18 44%</a:t>
                      </a:r>
                    </a:p>
                  </a:txBody>
                  <a:tcPr marT="45721" marB="45721">
                    <a:lnL w="19050" cap="flat" cmpd="sng" algn="ctr">
                      <a:solidFill>
                        <a:schemeClr val="bg1"/>
                      </a:solidFill>
                      <a:prstDash val="solid"/>
                      <a:round/>
                      <a:headEnd type="none" w="med" len="med"/>
                      <a:tailEnd type="none" w="med" len="med"/>
                    </a:lnL>
                    <a:lnT w="12700" cmpd="sng">
                      <a:noFill/>
                    </a:lnT>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rPr>
                        <a:t>98</a:t>
                      </a:r>
                    </a:p>
                  </a:txBody>
                  <a:tcPr marT="45721" marB="45721">
                    <a:lnT w="12700" cmpd="sng">
                      <a:noFill/>
                    </a:lnT>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rPr>
                        <a:t>100</a:t>
                      </a:r>
                    </a:p>
                  </a:txBody>
                  <a:tcPr marT="45721" marB="45721">
                    <a:lnR w="19050" cap="flat" cmpd="sng" algn="ctr">
                      <a:solidFill>
                        <a:schemeClr val="bg1"/>
                      </a:solidFill>
                      <a:prstDash val="solid"/>
                      <a:round/>
                      <a:headEnd type="none" w="med" len="med"/>
                      <a:tailEnd type="none" w="med" len="med"/>
                    </a:lnR>
                    <a:lnT w="12700" cmpd="sng">
                      <a:noFill/>
                    </a:lnT>
                    <a:lnB w="12700" cmpd="sng">
                      <a:noFill/>
                    </a:lnB>
                  </a:tcPr>
                </a:tc>
                <a:extLst>
                  <a:ext uri="{0D108BD9-81ED-4DB2-BD59-A6C34878D82A}">
                    <a16:rowId xmlns:a16="http://schemas.microsoft.com/office/drawing/2014/main" val="10001"/>
                  </a:ext>
                </a:extLst>
              </a:tr>
              <a:tr h="453031">
                <a:tc>
                  <a:txBody>
                    <a:bodyPr/>
                    <a:lstStyle/>
                    <a:p>
                      <a:r>
                        <a:rPr lang="en-US" sz="1500" dirty="0">
                          <a:solidFill>
                            <a:schemeClr val="bg1"/>
                          </a:solidFill>
                        </a:rPr>
                        <a:t>Carter - </a:t>
                      </a:r>
                      <a:r>
                        <a:rPr lang="en-US" sz="1500" i="1" dirty="0">
                          <a:solidFill>
                            <a:schemeClr val="bg1"/>
                          </a:solidFill>
                        </a:rPr>
                        <a:t>J Urol</a:t>
                      </a:r>
                      <a:r>
                        <a:rPr lang="en-US" sz="1500" dirty="0">
                          <a:solidFill>
                            <a:schemeClr val="bg1"/>
                          </a:solidFill>
                        </a:rPr>
                        <a:t>.</a:t>
                      </a:r>
                    </a:p>
                  </a:txBody>
                  <a:tcPr marT="45721" marB="45721">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mpd="sng">
                      <a:noFill/>
                    </a:lnT>
                  </a:tcPr>
                </a:tc>
                <a:tc>
                  <a:txBody>
                    <a:bodyPr/>
                    <a:lstStyle/>
                    <a:p>
                      <a:pPr algn="ctr"/>
                      <a:r>
                        <a:rPr lang="en-US" sz="1500" dirty="0">
                          <a:solidFill>
                            <a:schemeClr val="bg1"/>
                          </a:solidFill>
                        </a:rPr>
                        <a:t>407</a:t>
                      </a:r>
                    </a:p>
                  </a:txBody>
                  <a:tcPr marT="45721" marB="45721">
                    <a:lnL w="19050" cap="flat" cmpd="sng" algn="ctr">
                      <a:solidFill>
                        <a:schemeClr val="bg1"/>
                      </a:solidFill>
                      <a:prstDash val="solid"/>
                      <a:round/>
                      <a:headEnd type="none" w="med" len="med"/>
                      <a:tailEnd type="none" w="med" len="med"/>
                    </a:lnL>
                    <a:lnT w="12700" cmpd="sng">
                      <a:noFill/>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rPr>
                        <a:t>41</a:t>
                      </a:r>
                    </a:p>
                  </a:txBody>
                  <a:tcPr marT="45721" marB="45721">
                    <a:lnR w="19050" cap="flat" cmpd="sng" algn="ctr">
                      <a:solidFill>
                        <a:schemeClr val="bg1"/>
                      </a:solidFill>
                      <a:prstDash val="solid"/>
                      <a:round/>
                      <a:headEnd type="none" w="med" len="med"/>
                      <a:tailEnd type="none" w="med" len="med"/>
                    </a:lnR>
                    <a:lnT w="12700" cmpd="sng">
                      <a:noFill/>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rPr>
                        <a:t>10/49 20%</a:t>
                      </a:r>
                    </a:p>
                  </a:txBody>
                  <a:tcPr marT="45721" marB="45721">
                    <a:lnL w="19050" cap="flat" cmpd="sng" algn="ctr">
                      <a:solidFill>
                        <a:schemeClr val="bg1"/>
                      </a:solidFill>
                      <a:prstDash val="solid"/>
                      <a:round/>
                      <a:headEnd type="none" w="med" len="med"/>
                      <a:tailEnd type="none" w="med" len="med"/>
                    </a:lnL>
                    <a:lnT w="12700" cmpd="sng">
                      <a:noFill/>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rPr>
                        <a:t>98</a:t>
                      </a:r>
                    </a:p>
                  </a:txBody>
                  <a:tcPr marT="45721" marB="45721">
                    <a:lnT w="12700" cmpd="sng">
                      <a:noFill/>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rPr>
                        <a:t>100</a:t>
                      </a:r>
                    </a:p>
                  </a:txBody>
                  <a:tcPr marT="45721" marB="45721">
                    <a:lnR w="19050" cap="flat" cmpd="sng" algn="ctr">
                      <a:solidFill>
                        <a:schemeClr val="bg1"/>
                      </a:solidFill>
                      <a:prstDash val="solid"/>
                      <a:round/>
                      <a:headEnd type="none" w="med" len="med"/>
                      <a:tailEnd type="none" w="med" len="med"/>
                    </a:lnR>
                    <a:lnT w="12700" cmpd="sng">
                      <a:noFill/>
                    </a:lnT>
                  </a:tcPr>
                </a:tc>
                <a:extLst>
                  <a:ext uri="{0D108BD9-81ED-4DB2-BD59-A6C34878D82A}">
                    <a16:rowId xmlns:a16="http://schemas.microsoft.com/office/drawing/2014/main" val="10002"/>
                  </a:ext>
                </a:extLst>
              </a:tr>
              <a:tr h="453031">
                <a:tc>
                  <a:txBody>
                    <a:bodyPr/>
                    <a:lstStyle/>
                    <a:p>
                      <a:r>
                        <a:rPr lang="en-US" sz="1500" dirty="0">
                          <a:solidFill>
                            <a:schemeClr val="bg1"/>
                          </a:solidFill>
                        </a:rPr>
                        <a:t>PRIAS</a:t>
                      </a:r>
                    </a:p>
                  </a:txBody>
                  <a:tcPr marT="45721" marB="45721">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a:txBody>
                    <a:bodyPr/>
                    <a:lstStyle/>
                    <a:p>
                      <a:pPr algn="ctr"/>
                      <a:r>
                        <a:rPr lang="en-US" sz="1500" dirty="0">
                          <a:solidFill>
                            <a:schemeClr val="bg1"/>
                          </a:solidFill>
                        </a:rPr>
                        <a:t>533-1000</a:t>
                      </a:r>
                    </a:p>
                  </a:txBody>
                  <a:tcPr marT="45721" marB="45721">
                    <a:lnL w="19050" cap="flat" cmpd="sng" algn="ctr">
                      <a:solidFill>
                        <a:schemeClr val="bg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rPr>
                        <a:t>48</a:t>
                      </a:r>
                    </a:p>
                  </a:txBody>
                  <a:tcPr marT="45721" marB="45721">
                    <a:lnR w="1905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rPr>
                        <a:t>4/24 17%</a:t>
                      </a:r>
                    </a:p>
                  </a:txBody>
                  <a:tcPr marT="45721" marB="45721">
                    <a:lnL w="19050" cap="flat" cmpd="sng" algn="ctr">
                      <a:solidFill>
                        <a:schemeClr val="bg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rPr>
                        <a:t>90</a:t>
                      </a:r>
                    </a:p>
                  </a:txBody>
                  <a:tcPr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rPr>
                        <a:t>99</a:t>
                      </a:r>
                    </a:p>
                  </a:txBody>
                  <a:tcPr marT="45721" marB="45721">
                    <a:lnR w="1905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3"/>
                  </a:ext>
                </a:extLst>
              </a:tr>
              <a:tr h="453031">
                <a:tc>
                  <a:txBody>
                    <a:bodyPr/>
                    <a:lstStyle/>
                    <a:p>
                      <a:r>
                        <a:rPr lang="en-US" sz="1500" dirty="0" err="1">
                          <a:solidFill>
                            <a:schemeClr val="bg1"/>
                          </a:solidFill>
                        </a:rPr>
                        <a:t>Soloway</a:t>
                      </a:r>
                      <a:endParaRPr lang="en-US" sz="1500" dirty="0">
                        <a:solidFill>
                          <a:schemeClr val="bg1"/>
                        </a:solidFill>
                      </a:endParaRPr>
                    </a:p>
                  </a:txBody>
                  <a:tcPr marT="45721" marB="45721">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a:txBody>
                    <a:bodyPr/>
                    <a:lstStyle/>
                    <a:p>
                      <a:pPr algn="ctr"/>
                      <a:r>
                        <a:rPr lang="en-US" sz="1500" dirty="0">
                          <a:solidFill>
                            <a:schemeClr val="bg1"/>
                          </a:solidFill>
                        </a:rPr>
                        <a:t>99</a:t>
                      </a:r>
                    </a:p>
                  </a:txBody>
                  <a:tcPr marT="45721" marB="45721">
                    <a:lnL w="19050" cap="flat" cmpd="sng" algn="ctr">
                      <a:solidFill>
                        <a:schemeClr val="bg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rPr>
                        <a:t>45</a:t>
                      </a:r>
                    </a:p>
                  </a:txBody>
                  <a:tcPr marT="45721" marB="45721">
                    <a:lnR w="1905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rPr>
                        <a:t>0/2</a:t>
                      </a:r>
                    </a:p>
                  </a:txBody>
                  <a:tcPr marT="45721" marB="45721">
                    <a:lnL w="19050" cap="flat" cmpd="sng" algn="ctr">
                      <a:solidFill>
                        <a:schemeClr val="bg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rPr>
                        <a:t>100</a:t>
                      </a:r>
                    </a:p>
                  </a:txBody>
                  <a:tcPr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rPr>
                        <a:t>100</a:t>
                      </a:r>
                    </a:p>
                  </a:txBody>
                  <a:tcPr marT="45721" marB="45721">
                    <a:lnR w="1905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4"/>
                  </a:ext>
                </a:extLst>
              </a:tr>
              <a:tr h="453031">
                <a:tc>
                  <a:txBody>
                    <a:bodyPr/>
                    <a:lstStyle/>
                    <a:p>
                      <a:r>
                        <a:rPr lang="en-US" sz="1500" dirty="0" err="1">
                          <a:solidFill>
                            <a:schemeClr val="bg1"/>
                          </a:solidFill>
                        </a:rPr>
                        <a:t>Roemeling</a:t>
                      </a:r>
                      <a:endParaRPr lang="en-US" sz="1500" dirty="0">
                        <a:solidFill>
                          <a:schemeClr val="bg1"/>
                        </a:solidFill>
                      </a:endParaRPr>
                    </a:p>
                  </a:txBody>
                  <a:tcPr marT="45721" marB="45721">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a:txBody>
                    <a:bodyPr/>
                    <a:lstStyle/>
                    <a:p>
                      <a:pPr algn="ctr"/>
                      <a:r>
                        <a:rPr lang="en-US" sz="1500" dirty="0">
                          <a:solidFill>
                            <a:schemeClr val="bg1"/>
                          </a:solidFill>
                        </a:rPr>
                        <a:t>278</a:t>
                      </a:r>
                    </a:p>
                  </a:txBody>
                  <a:tcPr marT="45721" marB="45721">
                    <a:lnL w="19050" cap="flat" cmpd="sng" algn="ctr">
                      <a:solidFill>
                        <a:schemeClr val="bg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rPr>
                        <a:t>41</a:t>
                      </a:r>
                    </a:p>
                  </a:txBody>
                  <a:tcPr marT="45721" marB="45721">
                    <a:lnR w="1905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0" dirty="0">
                        <a:solidFill>
                          <a:schemeClr val="bg1"/>
                        </a:solidFill>
                      </a:endParaRPr>
                    </a:p>
                  </a:txBody>
                  <a:tcPr marT="45721" marB="45721">
                    <a:lnL w="19050" cap="flat" cmpd="sng" algn="ctr">
                      <a:solidFill>
                        <a:schemeClr val="bg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rPr>
                        <a:t>89</a:t>
                      </a:r>
                    </a:p>
                  </a:txBody>
                  <a:tcPr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rPr>
                        <a:t>100</a:t>
                      </a:r>
                    </a:p>
                  </a:txBody>
                  <a:tcPr marT="45721" marB="45721">
                    <a:lnR w="1905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5"/>
                  </a:ext>
                </a:extLst>
              </a:tr>
              <a:tr h="453031">
                <a:tc>
                  <a:txBody>
                    <a:bodyPr/>
                    <a:lstStyle/>
                    <a:p>
                      <a:r>
                        <a:rPr lang="en-US" sz="1500" dirty="0">
                          <a:solidFill>
                            <a:schemeClr val="bg1"/>
                          </a:solidFill>
                        </a:rPr>
                        <a:t>Khatami</a:t>
                      </a:r>
                    </a:p>
                  </a:txBody>
                  <a:tcPr marT="45721" marB="45721">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a:txBody>
                    <a:bodyPr/>
                    <a:lstStyle/>
                    <a:p>
                      <a:pPr algn="ctr"/>
                      <a:r>
                        <a:rPr lang="en-US" sz="1500" dirty="0">
                          <a:solidFill>
                            <a:schemeClr val="bg1"/>
                          </a:solidFill>
                        </a:rPr>
                        <a:t>270</a:t>
                      </a:r>
                    </a:p>
                  </a:txBody>
                  <a:tcPr marT="45721" marB="45721">
                    <a:lnL w="19050" cap="flat" cmpd="sng" algn="ctr">
                      <a:solidFill>
                        <a:schemeClr val="bg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rPr>
                        <a:t>63</a:t>
                      </a:r>
                    </a:p>
                  </a:txBody>
                  <a:tcPr marT="45721" marB="45721">
                    <a:lnR w="1905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0" dirty="0">
                        <a:solidFill>
                          <a:schemeClr val="bg1"/>
                        </a:solidFill>
                      </a:endParaRPr>
                    </a:p>
                  </a:txBody>
                  <a:tcPr marT="45721" marB="45721">
                    <a:lnL w="19050" cap="flat" cmpd="sng" algn="ctr">
                      <a:solidFill>
                        <a:schemeClr val="bg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rPr>
                        <a:t>Not stated</a:t>
                      </a:r>
                    </a:p>
                  </a:txBody>
                  <a:tcPr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rPr>
                        <a:t>100</a:t>
                      </a:r>
                    </a:p>
                  </a:txBody>
                  <a:tcPr marT="45721" marB="45721">
                    <a:lnR w="1905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6"/>
                  </a:ext>
                </a:extLst>
              </a:tr>
              <a:tr h="453031">
                <a:tc>
                  <a:txBody>
                    <a:bodyPr/>
                    <a:lstStyle/>
                    <a:p>
                      <a:r>
                        <a:rPr lang="en-US" sz="1500" dirty="0">
                          <a:solidFill>
                            <a:schemeClr val="bg1"/>
                          </a:solidFill>
                        </a:rPr>
                        <a:t>Klotz - </a:t>
                      </a:r>
                      <a:r>
                        <a:rPr lang="en-US" sz="1500" i="1" dirty="0">
                          <a:solidFill>
                            <a:schemeClr val="bg1"/>
                          </a:solidFill>
                        </a:rPr>
                        <a:t>J </a:t>
                      </a:r>
                      <a:r>
                        <a:rPr lang="en-US" sz="1500" i="1" dirty="0" err="1">
                          <a:solidFill>
                            <a:schemeClr val="bg1"/>
                          </a:solidFill>
                        </a:rPr>
                        <a:t>Clin</a:t>
                      </a:r>
                      <a:r>
                        <a:rPr lang="en-US" sz="1500" i="1" dirty="0">
                          <a:solidFill>
                            <a:schemeClr val="bg1"/>
                          </a:solidFill>
                        </a:rPr>
                        <a:t> </a:t>
                      </a:r>
                      <a:r>
                        <a:rPr lang="en-US" sz="1500" i="1" dirty="0" err="1">
                          <a:solidFill>
                            <a:schemeClr val="bg1"/>
                          </a:solidFill>
                        </a:rPr>
                        <a:t>Oncol</a:t>
                      </a:r>
                      <a:r>
                        <a:rPr lang="en-US" sz="1500" i="1" dirty="0">
                          <a:solidFill>
                            <a:schemeClr val="bg1"/>
                          </a:solidFill>
                        </a:rPr>
                        <a:t>.</a:t>
                      </a:r>
                    </a:p>
                  </a:txBody>
                  <a:tcPr marT="45721" marB="45721">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a:txBody>
                    <a:bodyPr/>
                    <a:lstStyle/>
                    <a:p>
                      <a:pPr algn="ctr"/>
                      <a:r>
                        <a:rPr lang="en-US" sz="1500" dirty="0">
                          <a:solidFill>
                            <a:schemeClr val="bg1"/>
                          </a:solidFill>
                        </a:rPr>
                        <a:t>452</a:t>
                      </a:r>
                    </a:p>
                  </a:txBody>
                  <a:tcPr marT="45721" marB="45721">
                    <a:lnL w="19050" cap="flat" cmpd="sng" algn="ctr">
                      <a:solidFill>
                        <a:schemeClr val="bg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rPr>
                        <a:t>73</a:t>
                      </a:r>
                    </a:p>
                  </a:txBody>
                  <a:tcPr marT="45721" marB="45721">
                    <a:lnR w="1905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rPr>
                        <a:t>14/24 58%</a:t>
                      </a:r>
                    </a:p>
                  </a:txBody>
                  <a:tcPr marT="45721" marB="45721">
                    <a:lnL w="19050" cap="flat" cmpd="sng" algn="ctr">
                      <a:solidFill>
                        <a:schemeClr val="bg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rPr>
                        <a:t>82</a:t>
                      </a:r>
                    </a:p>
                  </a:txBody>
                  <a:tcPr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rPr>
                        <a:t>97 @ 10 </a:t>
                      </a:r>
                      <a:r>
                        <a:rPr lang="en-US" sz="1500" b="0" dirty="0" err="1">
                          <a:solidFill>
                            <a:schemeClr val="bg1"/>
                          </a:solidFill>
                        </a:rPr>
                        <a:t>yr</a:t>
                      </a:r>
                      <a:endParaRPr lang="en-US" sz="1500" b="0" dirty="0">
                        <a:solidFill>
                          <a:schemeClr val="bg1"/>
                        </a:solidFill>
                      </a:endParaRPr>
                    </a:p>
                  </a:txBody>
                  <a:tcPr marT="45721" marB="45721">
                    <a:lnR w="1905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7"/>
                  </a:ext>
                </a:extLst>
              </a:tr>
              <a:tr h="453031">
                <a:tc>
                  <a:txBody>
                    <a:bodyPr/>
                    <a:lstStyle/>
                    <a:p>
                      <a:r>
                        <a:rPr lang="en-US" sz="1500" dirty="0">
                          <a:solidFill>
                            <a:schemeClr val="bg1"/>
                          </a:solidFill>
                        </a:rPr>
                        <a:t>Total</a:t>
                      </a:r>
                    </a:p>
                  </a:txBody>
                  <a:tcPr marT="45721" marB="45721">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a:txBody>
                    <a:bodyPr/>
                    <a:lstStyle/>
                    <a:p>
                      <a:pPr algn="ctr"/>
                      <a:r>
                        <a:rPr lang="en-US" sz="1500" dirty="0">
                          <a:solidFill>
                            <a:schemeClr val="bg1"/>
                          </a:solidFill>
                        </a:rPr>
                        <a:t>2130-3000</a:t>
                      </a:r>
                    </a:p>
                  </a:txBody>
                  <a:tcPr marT="45721" marB="45721">
                    <a:lnL w="19050" cap="flat" cmpd="sng" algn="ctr">
                      <a:solidFill>
                        <a:schemeClr val="bg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rPr>
                        <a:t>43</a:t>
                      </a:r>
                    </a:p>
                  </a:txBody>
                  <a:tcPr marT="45721" marB="45721">
                    <a:lnR w="1905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0" dirty="0">
                        <a:solidFill>
                          <a:schemeClr val="bg1"/>
                        </a:solidFill>
                      </a:endParaRPr>
                    </a:p>
                  </a:txBody>
                  <a:tcPr marT="45721" marB="45721">
                    <a:lnL w="19050" cap="flat" cmpd="sng" algn="ctr">
                      <a:solidFill>
                        <a:schemeClr val="bg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rPr>
                        <a:t>90</a:t>
                      </a:r>
                    </a:p>
                  </a:txBody>
                  <a:tcPr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rPr>
                        <a:t>99.7</a:t>
                      </a:r>
                    </a:p>
                  </a:txBody>
                  <a:tcPr marT="45721" marB="45721">
                    <a:lnR w="1905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8"/>
                  </a:ext>
                </a:extLst>
              </a:tr>
            </a:tbl>
          </a:graphicData>
        </a:graphic>
      </p:graphicFrame>
      <p:sp>
        <p:nvSpPr>
          <p:cNvPr id="17481" name="Rectangle 9"/>
          <p:cNvSpPr>
            <a:spLocks noChangeArrowheads="1"/>
          </p:cNvSpPr>
          <p:nvPr/>
        </p:nvSpPr>
        <p:spPr bwMode="auto">
          <a:xfrm>
            <a:off x="9362873" y="5408578"/>
            <a:ext cx="609600" cy="304800"/>
          </a:xfrm>
          <a:prstGeom prst="rect">
            <a:avLst/>
          </a:prstGeom>
          <a:noFill/>
          <a:ln w="25400" algn="ctr">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sz="24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sz="24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sz="24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sz="24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9pPr>
          </a:lstStyle>
          <a:p>
            <a:endParaRPr lang="en-US" altLang="en-US" kern="0">
              <a:solidFill>
                <a:schemeClr val="tx1"/>
              </a:solidFill>
              <a:ea typeface="MS PGothic" panose="020B0600070205080204" pitchFamily="34" charset="-128"/>
            </a:endParaRPr>
          </a:p>
        </p:txBody>
      </p:sp>
      <p:sp>
        <p:nvSpPr>
          <p:cNvPr id="17482" name="TextBox 13"/>
          <p:cNvSpPr txBox="1">
            <a:spLocks noChangeArrowheads="1"/>
          </p:cNvSpPr>
          <p:nvPr/>
        </p:nvSpPr>
        <p:spPr bwMode="auto">
          <a:xfrm>
            <a:off x="1524000" y="6396336"/>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sz="24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sz="24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sz="24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sz="24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9pPr>
          </a:lstStyle>
          <a:p>
            <a:r>
              <a:rPr lang="en-US" altLang="en-US" sz="1200" kern="0" dirty="0">
                <a:solidFill>
                  <a:schemeClr val="tx1"/>
                </a:solidFill>
              </a:rPr>
              <a:t>CSS=cancer-specific survival; </a:t>
            </a:r>
            <a:r>
              <a:rPr lang="en-US" altLang="en-US" sz="1200" kern="0" dirty="0" err="1">
                <a:solidFill>
                  <a:schemeClr val="tx1"/>
                </a:solidFill>
              </a:rPr>
              <a:t>mo</a:t>
            </a:r>
            <a:r>
              <a:rPr lang="en-US" altLang="en-US" sz="1200" kern="0" dirty="0">
                <a:solidFill>
                  <a:schemeClr val="tx1"/>
                </a:solidFill>
              </a:rPr>
              <a:t>=months; OS=overall survival; p=pathologic; RP=radical prostatectomy.</a:t>
            </a:r>
          </a:p>
        </p:txBody>
      </p:sp>
    </p:spTree>
    <p:extLst>
      <p:ext uri="{BB962C8B-B14F-4D97-AF65-F5344CB8AC3E}">
        <p14:creationId xmlns:p14="http://schemas.microsoft.com/office/powerpoint/2010/main" val="39383619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sz="3600"/>
              <a:t>MRI-TRUS Fusion Prostate Biopsies</a:t>
            </a:r>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l="57806" t="30833" r="10130" b="21609"/>
          <a:stretch>
            <a:fillRect/>
          </a:stretch>
        </p:blipFill>
        <p:spPr bwMode="auto">
          <a:xfrm>
            <a:off x="2139951" y="1668463"/>
            <a:ext cx="7864475"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53244872"/>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7551" y="6448426"/>
            <a:ext cx="486092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863" y="465139"/>
            <a:ext cx="90487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a:xfrm>
            <a:off x="1981201" y="2854325"/>
            <a:ext cx="8118475" cy="2967038"/>
          </a:xfrm>
          <a:prstGeom prst="rect">
            <a:avLst/>
          </a:prstGeom>
        </p:spPr>
        <p:txBody>
          <a:bodyPr/>
          <a:lstStyle>
            <a:lvl1pPr marL="342900" indent="-342900" algn="l" rtl="0" eaLnBrk="0" fontAlgn="base" hangingPunct="0">
              <a:spcBef>
                <a:spcPct val="20000"/>
              </a:spcBef>
              <a:spcAft>
                <a:spcPct val="0"/>
              </a:spcAft>
              <a:buChar char="•"/>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00"/>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400" b="1">
                <a:solidFill>
                  <a:srgbClr val="FFFF00"/>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b="1">
                <a:solidFill>
                  <a:srgbClr val="FFFF00"/>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sz="2000" b="1">
                <a:solidFill>
                  <a:srgbClr val="FFFF00"/>
                </a:solidFill>
                <a:effectLst>
                  <a:outerShdw blurRad="38100" dist="38100" dir="2700000" algn="tl">
                    <a:srgbClr val="000000"/>
                  </a:outerShdw>
                </a:effectLst>
                <a:latin typeface="+mn-lt"/>
              </a:defRPr>
            </a:lvl5pPr>
            <a:lvl6pPr marL="2514600" indent="-228600" algn="l" rtl="0" fontAlgn="base">
              <a:spcBef>
                <a:spcPct val="20000"/>
              </a:spcBef>
              <a:spcAft>
                <a:spcPct val="0"/>
              </a:spcAft>
              <a:buChar char="»"/>
              <a:defRPr sz="2000" b="1">
                <a:solidFill>
                  <a:srgbClr val="FFFF00"/>
                </a:solidFill>
                <a:effectLst>
                  <a:outerShdw blurRad="38100" dist="38100" dir="2700000" algn="tl">
                    <a:srgbClr val="000000"/>
                  </a:outerShdw>
                </a:effectLst>
                <a:latin typeface="+mn-lt"/>
              </a:defRPr>
            </a:lvl6pPr>
            <a:lvl7pPr marL="2971800" indent="-228600" algn="l" rtl="0" fontAlgn="base">
              <a:spcBef>
                <a:spcPct val="20000"/>
              </a:spcBef>
              <a:spcAft>
                <a:spcPct val="0"/>
              </a:spcAft>
              <a:buChar char="»"/>
              <a:defRPr sz="2000" b="1">
                <a:solidFill>
                  <a:srgbClr val="FFFF00"/>
                </a:solidFill>
                <a:effectLst>
                  <a:outerShdw blurRad="38100" dist="38100" dir="2700000" algn="tl">
                    <a:srgbClr val="000000"/>
                  </a:outerShdw>
                </a:effectLst>
                <a:latin typeface="+mn-lt"/>
              </a:defRPr>
            </a:lvl7pPr>
            <a:lvl8pPr marL="3429000" indent="-228600" algn="l" rtl="0" fontAlgn="base">
              <a:spcBef>
                <a:spcPct val="20000"/>
              </a:spcBef>
              <a:spcAft>
                <a:spcPct val="0"/>
              </a:spcAft>
              <a:buChar char="»"/>
              <a:defRPr sz="2000" b="1">
                <a:solidFill>
                  <a:srgbClr val="FFFF00"/>
                </a:solidFill>
                <a:effectLst>
                  <a:outerShdw blurRad="38100" dist="38100" dir="2700000" algn="tl">
                    <a:srgbClr val="000000"/>
                  </a:outerShdw>
                </a:effectLst>
                <a:latin typeface="+mn-lt"/>
              </a:defRPr>
            </a:lvl8pPr>
            <a:lvl9pPr marL="3886200" indent="-228600" algn="l" rtl="0" fontAlgn="base">
              <a:spcBef>
                <a:spcPct val="20000"/>
              </a:spcBef>
              <a:spcAft>
                <a:spcPct val="0"/>
              </a:spcAft>
              <a:buChar char="»"/>
              <a:defRPr sz="2000" b="1">
                <a:solidFill>
                  <a:srgbClr val="FFFF00"/>
                </a:solidFill>
                <a:effectLst>
                  <a:outerShdw blurRad="38100" dist="38100" dir="2700000" algn="tl">
                    <a:srgbClr val="000000"/>
                  </a:outerShdw>
                </a:effectLst>
                <a:latin typeface="+mn-lt"/>
              </a:defRPr>
            </a:lvl9pPr>
          </a:lstStyle>
          <a:p>
            <a:pPr>
              <a:defRPr/>
            </a:pPr>
            <a:r>
              <a:rPr lang="en-US" sz="2000" b="0" kern="0" dirty="0">
                <a:solidFill>
                  <a:schemeClr val="bg1"/>
                </a:solidFill>
                <a:effectLst/>
              </a:rPr>
              <a:t>Prospective study 2007-2014</a:t>
            </a:r>
          </a:p>
          <a:p>
            <a:pPr>
              <a:defRPr/>
            </a:pPr>
            <a:endParaRPr lang="en-US" sz="2000" b="0" kern="0" dirty="0">
              <a:solidFill>
                <a:schemeClr val="bg1"/>
              </a:solidFill>
              <a:effectLst/>
            </a:endParaRPr>
          </a:p>
          <a:p>
            <a:pPr>
              <a:defRPr/>
            </a:pPr>
            <a:r>
              <a:rPr lang="en-US" sz="2000" b="0" kern="0" dirty="0">
                <a:solidFill>
                  <a:schemeClr val="bg1"/>
                </a:solidFill>
                <a:effectLst/>
              </a:rPr>
              <a:t>Analysis of 1003 men biopsied for suspicion of prostate cancer</a:t>
            </a:r>
          </a:p>
          <a:p>
            <a:pPr>
              <a:defRPr/>
            </a:pPr>
            <a:endParaRPr lang="en-US" sz="2000" b="0" kern="0" dirty="0">
              <a:solidFill>
                <a:schemeClr val="bg1"/>
              </a:solidFill>
              <a:effectLst/>
            </a:endParaRPr>
          </a:p>
          <a:p>
            <a:pPr>
              <a:defRPr/>
            </a:pPr>
            <a:r>
              <a:rPr lang="en-US" sz="2000" b="0" kern="0" dirty="0">
                <a:solidFill>
                  <a:schemeClr val="bg1"/>
                </a:solidFill>
                <a:effectLst/>
              </a:rPr>
              <a:t>MRI targets on all patients</a:t>
            </a:r>
          </a:p>
          <a:p>
            <a:pPr>
              <a:defRPr/>
            </a:pPr>
            <a:endParaRPr lang="en-US" sz="2000" b="0" kern="0" dirty="0">
              <a:solidFill>
                <a:schemeClr val="bg1"/>
              </a:solidFill>
              <a:effectLst/>
            </a:endParaRPr>
          </a:p>
          <a:p>
            <a:pPr>
              <a:defRPr/>
            </a:pPr>
            <a:r>
              <a:rPr lang="en-US" sz="2000" b="0" kern="0" dirty="0">
                <a:solidFill>
                  <a:schemeClr val="bg1"/>
                </a:solidFill>
                <a:effectLst/>
              </a:rPr>
              <a:t>Targeted biopsies and standard 12-core biopsies performed on all men</a:t>
            </a:r>
          </a:p>
        </p:txBody>
      </p:sp>
    </p:spTree>
    <p:extLst>
      <p:ext uri="{BB962C8B-B14F-4D97-AF65-F5344CB8AC3E}">
        <p14:creationId xmlns:p14="http://schemas.microsoft.com/office/powerpoint/2010/main" val="308054548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7551" y="6448426"/>
            <a:ext cx="486092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863" y="465139"/>
            <a:ext cx="90487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a:xfrm>
            <a:off x="749030" y="2854325"/>
            <a:ext cx="10875523" cy="2967038"/>
          </a:xfrm>
          <a:prstGeom prst="rect">
            <a:avLst/>
          </a:prstGeom>
        </p:spPr>
        <p:txBody>
          <a:bodyPr/>
          <a:lstStyle>
            <a:lvl1pPr marL="342900" indent="-342900" algn="l" rtl="0" eaLnBrk="0" fontAlgn="base" hangingPunct="0">
              <a:spcBef>
                <a:spcPct val="20000"/>
              </a:spcBef>
              <a:spcAft>
                <a:spcPct val="0"/>
              </a:spcAft>
              <a:buChar char="•"/>
              <a:defRPr sz="3200" b="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00"/>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400" b="1">
                <a:solidFill>
                  <a:srgbClr val="FFFF00"/>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b="1">
                <a:solidFill>
                  <a:srgbClr val="FFFF00"/>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sz="2000" b="1">
                <a:solidFill>
                  <a:srgbClr val="FFFF00"/>
                </a:solidFill>
                <a:effectLst>
                  <a:outerShdw blurRad="38100" dist="38100" dir="2700000" algn="tl">
                    <a:srgbClr val="000000"/>
                  </a:outerShdw>
                </a:effectLst>
                <a:latin typeface="+mn-lt"/>
              </a:defRPr>
            </a:lvl5pPr>
            <a:lvl6pPr marL="2514600" indent="-228600" algn="l" rtl="0" fontAlgn="base">
              <a:spcBef>
                <a:spcPct val="20000"/>
              </a:spcBef>
              <a:spcAft>
                <a:spcPct val="0"/>
              </a:spcAft>
              <a:buChar char="»"/>
              <a:defRPr sz="2000" b="1">
                <a:solidFill>
                  <a:srgbClr val="FFFF00"/>
                </a:solidFill>
                <a:effectLst>
                  <a:outerShdw blurRad="38100" dist="38100" dir="2700000" algn="tl">
                    <a:srgbClr val="000000"/>
                  </a:outerShdw>
                </a:effectLst>
                <a:latin typeface="+mn-lt"/>
              </a:defRPr>
            </a:lvl6pPr>
            <a:lvl7pPr marL="2971800" indent="-228600" algn="l" rtl="0" fontAlgn="base">
              <a:spcBef>
                <a:spcPct val="20000"/>
              </a:spcBef>
              <a:spcAft>
                <a:spcPct val="0"/>
              </a:spcAft>
              <a:buChar char="»"/>
              <a:defRPr sz="2000" b="1">
                <a:solidFill>
                  <a:srgbClr val="FFFF00"/>
                </a:solidFill>
                <a:effectLst>
                  <a:outerShdw blurRad="38100" dist="38100" dir="2700000" algn="tl">
                    <a:srgbClr val="000000"/>
                  </a:outerShdw>
                </a:effectLst>
                <a:latin typeface="+mn-lt"/>
              </a:defRPr>
            </a:lvl7pPr>
            <a:lvl8pPr marL="3429000" indent="-228600" algn="l" rtl="0" fontAlgn="base">
              <a:spcBef>
                <a:spcPct val="20000"/>
              </a:spcBef>
              <a:spcAft>
                <a:spcPct val="0"/>
              </a:spcAft>
              <a:buChar char="»"/>
              <a:defRPr sz="2000" b="1">
                <a:solidFill>
                  <a:srgbClr val="FFFF00"/>
                </a:solidFill>
                <a:effectLst>
                  <a:outerShdw blurRad="38100" dist="38100" dir="2700000" algn="tl">
                    <a:srgbClr val="000000"/>
                  </a:outerShdw>
                </a:effectLst>
                <a:latin typeface="+mn-lt"/>
              </a:defRPr>
            </a:lvl8pPr>
            <a:lvl9pPr marL="3886200" indent="-228600" algn="l" rtl="0" fontAlgn="base">
              <a:spcBef>
                <a:spcPct val="20000"/>
              </a:spcBef>
              <a:spcAft>
                <a:spcPct val="0"/>
              </a:spcAft>
              <a:buChar char="»"/>
              <a:defRPr sz="2000" b="1">
                <a:solidFill>
                  <a:srgbClr val="FFFF00"/>
                </a:solidFill>
                <a:effectLst>
                  <a:outerShdw blurRad="38100" dist="38100" dir="2700000" algn="tl">
                    <a:srgbClr val="000000"/>
                  </a:outerShdw>
                </a:effectLst>
                <a:latin typeface="+mn-lt"/>
              </a:defRPr>
            </a:lvl9pPr>
          </a:lstStyle>
          <a:p>
            <a:pPr>
              <a:defRPr/>
            </a:pPr>
            <a:r>
              <a:rPr lang="en-US" sz="2400" b="0" kern="0" dirty="0">
                <a:solidFill>
                  <a:schemeClr val="bg1"/>
                </a:solidFill>
                <a:effectLst/>
              </a:rPr>
              <a:t>Key findings</a:t>
            </a:r>
            <a:r>
              <a:rPr lang="en-US" sz="2400" b="0" kern="0" dirty="0">
                <a:solidFill>
                  <a:schemeClr val="tx1"/>
                </a:solidFill>
                <a:effectLst/>
              </a:rPr>
              <a:t>:</a:t>
            </a:r>
          </a:p>
          <a:p>
            <a:pPr lvl="1">
              <a:defRPr/>
            </a:pPr>
            <a:endParaRPr lang="en-US" sz="1800" b="0" kern="0" dirty="0">
              <a:solidFill>
                <a:srgbClr val="FF0000"/>
              </a:solidFill>
              <a:effectLst/>
            </a:endParaRPr>
          </a:p>
          <a:p>
            <a:pPr lvl="1">
              <a:defRPr/>
            </a:pPr>
            <a:r>
              <a:rPr lang="en-US" sz="2400" b="0" kern="0" dirty="0">
                <a:solidFill>
                  <a:schemeClr val="bg1"/>
                </a:solidFill>
                <a:effectLst/>
              </a:rPr>
              <a:t>30% increase in the diagnosis of high-risk cancers using targeted biopsy</a:t>
            </a:r>
          </a:p>
          <a:p>
            <a:pPr lvl="1">
              <a:defRPr/>
            </a:pPr>
            <a:endParaRPr lang="en-US" sz="2400" b="0" kern="0" dirty="0">
              <a:solidFill>
                <a:schemeClr val="bg1"/>
              </a:solidFill>
              <a:effectLst/>
            </a:endParaRPr>
          </a:p>
          <a:p>
            <a:pPr lvl="1">
              <a:defRPr/>
            </a:pPr>
            <a:r>
              <a:rPr lang="en-US" sz="2400" b="0" kern="0" dirty="0">
                <a:solidFill>
                  <a:schemeClr val="bg1"/>
                </a:solidFill>
                <a:effectLst/>
              </a:rPr>
              <a:t>17% decrease in the diagnosis of clinically-insignificant low risk cancers</a:t>
            </a:r>
          </a:p>
        </p:txBody>
      </p:sp>
    </p:spTree>
    <p:extLst>
      <p:ext uri="{BB962C8B-B14F-4D97-AF65-F5344CB8AC3E}">
        <p14:creationId xmlns:p14="http://schemas.microsoft.com/office/powerpoint/2010/main" val="162224098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solidFill>
                  <a:schemeClr val="tx1"/>
                </a:solidFill>
              </a:rPr>
              <a:t>Mr. I MRI</a:t>
            </a:r>
          </a:p>
        </p:txBody>
      </p:sp>
      <p:sp>
        <p:nvSpPr>
          <p:cNvPr id="43011" name="Content Placeholder 2"/>
          <p:cNvSpPr>
            <a:spLocks noGrp="1"/>
          </p:cNvSpPr>
          <p:nvPr>
            <p:ph idx="1"/>
          </p:nvPr>
        </p:nvSpPr>
        <p:spPr bwMode="auto">
          <a:xfrm>
            <a:off x="1836340" y="2286000"/>
            <a:ext cx="5265738"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Tx/>
              <a:buChar char="•"/>
            </a:pPr>
            <a:r>
              <a:rPr lang="en-US" altLang="en-US" sz="2400" dirty="0"/>
              <a:t>Underwent MP-MRI </a:t>
            </a:r>
          </a:p>
          <a:p>
            <a:pPr lvl="1">
              <a:buFont typeface="Arial" panose="020B0604020202020204" pitchFamily="34" charset="0"/>
              <a:buChar char="•"/>
            </a:pPr>
            <a:r>
              <a:rPr lang="en-US" altLang="en-US" sz="2000" dirty="0">
                <a:solidFill>
                  <a:srgbClr val="00B0F0"/>
                </a:solidFill>
              </a:rPr>
              <a:t>3 lesions seen</a:t>
            </a:r>
          </a:p>
          <a:p>
            <a:pPr marL="747713" lvl="2" indent="166688">
              <a:spcBef>
                <a:spcPts val="475"/>
              </a:spcBef>
              <a:buFont typeface="Arial" panose="020B0604020202020204" pitchFamily="34" charset="0"/>
              <a:buChar char="•"/>
            </a:pPr>
            <a:r>
              <a:rPr lang="en-US" altLang="en-US" sz="1600" dirty="0">
                <a:solidFill>
                  <a:srgbClr val="00B0F0"/>
                </a:solidFill>
              </a:rPr>
              <a:t>PIRADSv2 suspicion score 3 for all lesions</a:t>
            </a:r>
          </a:p>
          <a:p>
            <a:pPr>
              <a:buFontTx/>
              <a:buChar char="•"/>
            </a:pPr>
            <a:r>
              <a:rPr lang="en-US" altLang="en-US" sz="2400" dirty="0"/>
              <a:t>MR/US Fusion Biopsy with standard 12-core sampling</a:t>
            </a:r>
          </a:p>
          <a:p>
            <a:pPr lvl="1">
              <a:buFont typeface="Arial" panose="020B0604020202020204" pitchFamily="34" charset="0"/>
              <a:buChar char="•"/>
            </a:pPr>
            <a:r>
              <a:rPr lang="en-US" altLang="en-US" sz="2000" dirty="0">
                <a:solidFill>
                  <a:srgbClr val="00B0F0"/>
                </a:solidFill>
              </a:rPr>
              <a:t>12-core biopsy pathology</a:t>
            </a:r>
          </a:p>
          <a:p>
            <a:pPr marL="747713" lvl="2" indent="166688">
              <a:spcBef>
                <a:spcPts val="475"/>
              </a:spcBef>
              <a:buFont typeface="Arial" panose="020B0604020202020204" pitchFamily="34" charset="0"/>
              <a:buChar char="•"/>
            </a:pPr>
            <a:r>
              <a:rPr lang="en-US" altLang="en-US" sz="1600" dirty="0">
                <a:solidFill>
                  <a:srgbClr val="00B0F0"/>
                </a:solidFill>
              </a:rPr>
              <a:t>1 out of 12 with Gleason 3+3, 50% of core positive</a:t>
            </a:r>
          </a:p>
          <a:p>
            <a:pPr lvl="1">
              <a:buFont typeface="Arial" panose="020B0604020202020204" pitchFamily="34" charset="0"/>
              <a:buChar char="•"/>
            </a:pPr>
            <a:r>
              <a:rPr lang="en-US" altLang="en-US" sz="2000" dirty="0">
                <a:solidFill>
                  <a:srgbClr val="00B0F0"/>
                </a:solidFill>
              </a:rPr>
              <a:t>Targeted biopsy pathology</a:t>
            </a:r>
          </a:p>
          <a:p>
            <a:pPr marL="747713" lvl="2" indent="166688">
              <a:spcBef>
                <a:spcPts val="475"/>
              </a:spcBef>
              <a:buFont typeface="Arial" panose="020B0604020202020204" pitchFamily="34" charset="0"/>
              <a:buChar char="•"/>
            </a:pPr>
            <a:r>
              <a:rPr lang="en-US" altLang="en-US" sz="1600" dirty="0">
                <a:solidFill>
                  <a:srgbClr val="00B0F0"/>
                </a:solidFill>
              </a:rPr>
              <a:t>Lesion 1 (blue): Gleason 3+3, 50%</a:t>
            </a:r>
          </a:p>
          <a:p>
            <a:pPr marL="747713" lvl="2" indent="166688">
              <a:spcBef>
                <a:spcPts val="475"/>
              </a:spcBef>
              <a:buFont typeface="Arial" panose="020B0604020202020204" pitchFamily="34" charset="0"/>
              <a:buChar char="•"/>
            </a:pPr>
            <a:r>
              <a:rPr lang="en-US" altLang="en-US" sz="1600" dirty="0">
                <a:solidFill>
                  <a:srgbClr val="00B0F0"/>
                </a:solidFill>
              </a:rPr>
              <a:t>Lesion 2 (blue): Gleason 3+3, 30%</a:t>
            </a:r>
          </a:p>
          <a:p>
            <a:pPr marL="747713" lvl="2" indent="166688">
              <a:spcBef>
                <a:spcPts val="475"/>
              </a:spcBef>
              <a:buFont typeface="Arial" panose="020B0604020202020204" pitchFamily="34" charset="0"/>
              <a:buChar char="•"/>
            </a:pPr>
            <a:r>
              <a:rPr lang="en-US" altLang="en-US" sz="1600" b="1" u="sng" dirty="0">
                <a:solidFill>
                  <a:srgbClr val="00B0F0"/>
                </a:solidFill>
              </a:rPr>
              <a:t>Lesion 3 (green): Gleason 3+4, 20%</a:t>
            </a:r>
          </a:p>
        </p:txBody>
      </p:sp>
      <p:pic>
        <p:nvPicPr>
          <p:cNvPr id="2" name="Picture 1"/>
          <p:cNvPicPr>
            <a:picLocks noChangeAspect="1"/>
          </p:cNvPicPr>
          <p:nvPr/>
        </p:nvPicPr>
        <p:blipFill rotWithShape="1">
          <a:blip r:embed="rId2"/>
          <a:srcRect l="36263" t="14898" r="20074" b="21148"/>
          <a:stretch/>
        </p:blipFill>
        <p:spPr>
          <a:xfrm>
            <a:off x="7366518" y="2895600"/>
            <a:ext cx="2844282" cy="2362200"/>
          </a:xfrm>
          <a:prstGeom prst="rect">
            <a:avLst/>
          </a:prstGeom>
        </p:spPr>
      </p:pic>
    </p:spTree>
    <p:extLst>
      <p:ext uri="{BB962C8B-B14F-4D97-AF65-F5344CB8AC3E}">
        <p14:creationId xmlns:p14="http://schemas.microsoft.com/office/powerpoint/2010/main" val="5889159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bwMode="auto">
          <a:xfrm>
            <a:off x="1676400" y="-12700"/>
            <a:ext cx="8991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defTabSz="685800">
              <a:lnSpc>
                <a:spcPct val="90000"/>
              </a:lnSpc>
            </a:pPr>
            <a:r>
              <a:rPr lang="en-US" altLang="en-US" sz="5400" dirty="0">
                <a:solidFill>
                  <a:srgbClr val="FFFF00"/>
                </a:solidFill>
              </a:rPr>
              <a:t>Genomic Characterization</a:t>
            </a:r>
          </a:p>
        </p:txBody>
      </p:sp>
      <p:sp>
        <p:nvSpPr>
          <p:cNvPr id="38915" name="Content Placeholder 9"/>
          <p:cNvSpPr>
            <a:spLocks noGrp="1"/>
          </p:cNvSpPr>
          <p:nvPr>
            <p:ph idx="1"/>
          </p:nvPr>
        </p:nvSpPr>
        <p:spPr bwMode="auto">
          <a:xfrm>
            <a:off x="1676400" y="1994305"/>
            <a:ext cx="6067425" cy="515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800" b="1" dirty="0"/>
              <a:t>Decipher</a:t>
            </a:r>
          </a:p>
          <a:p>
            <a:pPr lvl="1"/>
            <a:r>
              <a:rPr lang="en-US" altLang="en-US" sz="1800" dirty="0"/>
              <a:t>High density array (1.4 million probes)</a:t>
            </a:r>
          </a:p>
          <a:p>
            <a:pPr lvl="1"/>
            <a:r>
              <a:rPr lang="en-US" altLang="en-US" sz="1800" dirty="0"/>
              <a:t>22 genes are used for risk profile</a:t>
            </a:r>
          </a:p>
          <a:p>
            <a:pPr lvl="1"/>
            <a:r>
              <a:rPr lang="en-US" altLang="en-US" sz="1800" dirty="0"/>
              <a:t>Reports genomic signature</a:t>
            </a:r>
          </a:p>
          <a:p>
            <a:pPr lvl="1"/>
            <a:endParaRPr lang="en-US" altLang="en-US" sz="1800" dirty="0"/>
          </a:p>
          <a:p>
            <a:r>
              <a:rPr lang="en-US" altLang="en-US" sz="1800" b="1" dirty="0"/>
              <a:t>Mr. I comes back as high-risk </a:t>
            </a:r>
          </a:p>
          <a:p>
            <a:pPr lvl="1"/>
            <a:endParaRPr lang="en-US" altLang="en-US" sz="1100" b="1" dirty="0"/>
          </a:p>
          <a:p>
            <a:pPr lvl="1"/>
            <a:endParaRPr lang="en-US" altLang="en-US" sz="1400" dirty="0"/>
          </a:p>
          <a:p>
            <a:pPr lvl="1"/>
            <a:endParaRPr lang="en-US" altLang="en-US" sz="1200" dirty="0"/>
          </a:p>
        </p:txBody>
      </p:sp>
      <p:pic>
        <p:nvPicPr>
          <p:cNvPr id="38916" name="Picture 7"/>
          <p:cNvPicPr>
            <a:picLocks noChangeAspect="1"/>
          </p:cNvPicPr>
          <p:nvPr/>
        </p:nvPicPr>
        <p:blipFill rotWithShape="1">
          <a:blip r:embed="rId3">
            <a:extLst>
              <a:ext uri="{28A0092B-C50C-407E-A947-70E740481C1C}">
                <a14:useLocalDpi xmlns:a14="http://schemas.microsoft.com/office/drawing/2010/main" val="0"/>
              </a:ext>
            </a:extLst>
          </a:blip>
          <a:srcRect l="2690" t="21418" r="8920" b="5761"/>
          <a:stretch/>
        </p:blipFill>
        <p:spPr bwMode="auto">
          <a:xfrm>
            <a:off x="6781800" y="2895601"/>
            <a:ext cx="3774600" cy="296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24001" y="6500396"/>
            <a:ext cx="6923087" cy="215444"/>
          </a:xfrm>
          <a:prstGeom prst="rect">
            <a:avLst/>
          </a:prstGeom>
        </p:spPr>
        <p:txBody>
          <a:bodyPr>
            <a:spAutoFit/>
          </a:bodyPr>
          <a:lstStyle/>
          <a:p>
            <a:pPr>
              <a:defRPr/>
            </a:pPr>
            <a:r>
              <a:rPr lang="en-US" sz="800" kern="0" dirty="0">
                <a:latin typeface="+mj-lt"/>
              </a:rPr>
              <a:t>Karnes et al J </a:t>
            </a:r>
            <a:r>
              <a:rPr lang="en-US" sz="800" kern="0" dirty="0" err="1">
                <a:latin typeface="+mj-lt"/>
              </a:rPr>
              <a:t>Urol</a:t>
            </a:r>
            <a:r>
              <a:rPr lang="en-US" sz="800" kern="0" dirty="0">
                <a:latin typeface="+mj-lt"/>
              </a:rPr>
              <a:t> 2013, </a:t>
            </a:r>
            <a:r>
              <a:rPr lang="en-US" sz="800" kern="0" dirty="0" err="1">
                <a:latin typeface="+mj-lt"/>
              </a:rPr>
              <a:t>Cooperberg</a:t>
            </a:r>
            <a:r>
              <a:rPr lang="en-US" sz="800" kern="0" dirty="0">
                <a:latin typeface="+mj-lt"/>
              </a:rPr>
              <a:t> et al </a:t>
            </a:r>
            <a:r>
              <a:rPr lang="en-US" sz="800" kern="0" dirty="0" err="1">
                <a:latin typeface="+mj-lt"/>
              </a:rPr>
              <a:t>Eur</a:t>
            </a:r>
            <a:r>
              <a:rPr lang="en-US" sz="800" kern="0" dirty="0">
                <a:latin typeface="+mj-lt"/>
              </a:rPr>
              <a:t> </a:t>
            </a:r>
            <a:r>
              <a:rPr lang="en-US" sz="800" kern="0" dirty="0" err="1">
                <a:latin typeface="+mj-lt"/>
              </a:rPr>
              <a:t>Urol</a:t>
            </a:r>
            <a:r>
              <a:rPr lang="en-US" sz="800" kern="0" dirty="0">
                <a:latin typeface="+mj-lt"/>
              </a:rPr>
              <a:t> 2015, Ross et al </a:t>
            </a:r>
            <a:r>
              <a:rPr lang="en-US" sz="800" kern="0" dirty="0" err="1">
                <a:latin typeface="+mj-lt"/>
              </a:rPr>
              <a:t>Eur</a:t>
            </a:r>
            <a:r>
              <a:rPr lang="en-US" sz="800" kern="0" dirty="0">
                <a:latin typeface="+mj-lt"/>
              </a:rPr>
              <a:t> </a:t>
            </a:r>
            <a:r>
              <a:rPr lang="en-US" sz="800" kern="0" dirty="0" err="1">
                <a:latin typeface="+mj-lt"/>
              </a:rPr>
              <a:t>Urol</a:t>
            </a:r>
            <a:r>
              <a:rPr lang="en-US" sz="800" kern="0" dirty="0">
                <a:latin typeface="+mj-lt"/>
              </a:rPr>
              <a:t> 2015, Klein et al </a:t>
            </a:r>
            <a:r>
              <a:rPr lang="en-US" sz="800" kern="0" dirty="0" err="1">
                <a:latin typeface="+mj-lt"/>
              </a:rPr>
              <a:t>Eur</a:t>
            </a:r>
            <a:r>
              <a:rPr lang="en-US" sz="800" kern="0" dirty="0">
                <a:latin typeface="+mj-lt"/>
              </a:rPr>
              <a:t> </a:t>
            </a:r>
            <a:r>
              <a:rPr lang="en-US" sz="800" kern="0" dirty="0" err="1">
                <a:latin typeface="+mj-lt"/>
              </a:rPr>
              <a:t>Urol</a:t>
            </a:r>
            <a:r>
              <a:rPr lang="en-US" sz="800" kern="0" dirty="0">
                <a:latin typeface="+mj-lt"/>
              </a:rPr>
              <a:t> 2015, Klein et al Urology 2016, Nguyen et al PCPD 2016</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91225" y="4651376"/>
            <a:ext cx="350520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2209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idx="1"/>
          </p:nvPr>
        </p:nvSpPr>
        <p:spPr>
          <a:xfrm>
            <a:off x="894945" y="1827213"/>
            <a:ext cx="6478993" cy="4525962"/>
          </a:xfrm>
        </p:spPr>
        <p:txBody>
          <a:bodyPr/>
          <a:lstStyle/>
          <a:p>
            <a:pPr eaLnBrk="1" hangingPunct="1">
              <a:lnSpc>
                <a:spcPct val="90000"/>
              </a:lnSpc>
              <a:buFont typeface="Arial" pitchFamily="34" charset="0"/>
              <a:buChar char="•"/>
              <a:defRPr/>
            </a:pPr>
            <a:r>
              <a:rPr lang="en-US" altLang="en-US" sz="2400" dirty="0">
                <a:solidFill>
                  <a:schemeClr val="bg1"/>
                </a:solidFill>
              </a:rPr>
              <a:t>PSA (prostate-specific antigen)</a:t>
            </a:r>
          </a:p>
          <a:p>
            <a:pPr lvl="1" eaLnBrk="1" hangingPunct="1">
              <a:lnSpc>
                <a:spcPct val="90000"/>
              </a:lnSpc>
              <a:buFont typeface="Arial" pitchFamily="34" charset="0"/>
              <a:buChar char="•"/>
              <a:defRPr/>
            </a:pPr>
            <a:r>
              <a:rPr lang="en-US" altLang="en-US" sz="1800" dirty="0">
                <a:solidFill>
                  <a:schemeClr val="bg1"/>
                </a:solidFill>
                <a:latin typeface="+mj-lt"/>
              </a:rPr>
              <a:t>PSA produced in normal prostate and prostate cancer</a:t>
            </a:r>
          </a:p>
          <a:p>
            <a:pPr lvl="1" eaLnBrk="1" hangingPunct="1">
              <a:lnSpc>
                <a:spcPct val="90000"/>
              </a:lnSpc>
              <a:buFont typeface="Arial" pitchFamily="34" charset="0"/>
              <a:buChar char="•"/>
              <a:defRPr/>
            </a:pPr>
            <a:r>
              <a:rPr lang="en-US" altLang="en-US" sz="2000" dirty="0">
                <a:solidFill>
                  <a:schemeClr val="bg1"/>
                </a:solidFill>
                <a:latin typeface="+mj-lt"/>
              </a:rPr>
              <a:t>Cancer makes much more than normal prostate</a:t>
            </a:r>
          </a:p>
          <a:p>
            <a:pPr lvl="1" eaLnBrk="1" hangingPunct="1">
              <a:lnSpc>
                <a:spcPct val="90000"/>
              </a:lnSpc>
              <a:buFont typeface="Arial" pitchFamily="34" charset="0"/>
              <a:buChar char="•"/>
              <a:defRPr/>
            </a:pPr>
            <a:r>
              <a:rPr lang="en-US" altLang="en-US" sz="2000" dirty="0">
                <a:solidFill>
                  <a:schemeClr val="bg1"/>
                </a:solidFill>
                <a:latin typeface="+mj-lt"/>
              </a:rPr>
              <a:t>High levels raise suspicion for cancer</a:t>
            </a:r>
          </a:p>
          <a:p>
            <a:pPr eaLnBrk="1" hangingPunct="1">
              <a:lnSpc>
                <a:spcPct val="90000"/>
              </a:lnSpc>
              <a:buFont typeface="Arial" pitchFamily="34" charset="0"/>
              <a:buChar char="•"/>
              <a:defRPr/>
            </a:pPr>
            <a:endParaRPr lang="en-US" altLang="en-US" sz="2000" dirty="0">
              <a:solidFill>
                <a:schemeClr val="bg1"/>
              </a:solidFill>
            </a:endParaRPr>
          </a:p>
          <a:p>
            <a:pPr eaLnBrk="1" hangingPunct="1">
              <a:lnSpc>
                <a:spcPct val="90000"/>
              </a:lnSpc>
              <a:buFont typeface="Arial" pitchFamily="34" charset="0"/>
              <a:buChar char="•"/>
              <a:defRPr/>
            </a:pPr>
            <a:endParaRPr lang="en-US" altLang="en-US" sz="2000" dirty="0">
              <a:solidFill>
                <a:schemeClr val="bg1"/>
              </a:solidFill>
            </a:endParaRPr>
          </a:p>
          <a:p>
            <a:pPr eaLnBrk="1" hangingPunct="1">
              <a:lnSpc>
                <a:spcPct val="90000"/>
              </a:lnSpc>
              <a:buFont typeface="Arial" pitchFamily="34" charset="0"/>
              <a:buChar char="•"/>
              <a:defRPr/>
            </a:pPr>
            <a:r>
              <a:rPr lang="en-US" altLang="en-US" sz="2400" dirty="0">
                <a:solidFill>
                  <a:schemeClr val="bg1"/>
                </a:solidFill>
              </a:rPr>
              <a:t>Digital rectal exam</a:t>
            </a:r>
          </a:p>
          <a:p>
            <a:pPr lvl="1" eaLnBrk="1" hangingPunct="1">
              <a:lnSpc>
                <a:spcPct val="90000"/>
              </a:lnSpc>
              <a:buFont typeface="Arial" pitchFamily="34" charset="0"/>
              <a:buChar char="•"/>
              <a:defRPr/>
            </a:pPr>
            <a:r>
              <a:rPr lang="en-US" altLang="en-US" sz="2000" dirty="0">
                <a:solidFill>
                  <a:schemeClr val="bg1"/>
                </a:solidFill>
                <a:latin typeface="+mj-lt"/>
              </a:rPr>
              <a:t>Doctor feels the surface of the prostate gland for bumps, hard spots, and any other abnormalities</a:t>
            </a:r>
          </a:p>
        </p:txBody>
      </p:sp>
      <p:pic>
        <p:nvPicPr>
          <p:cNvPr id="48139" name="Picture 11" descr="MP90040955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9838" y="2127250"/>
            <a:ext cx="2686050" cy="1373188"/>
          </a:xfrm>
          <a:prstGeom prst="rect">
            <a:avLst/>
          </a:prstGeom>
          <a:noFill/>
          <a:ln w="222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1207" name="Picture 1"/>
          <p:cNvPicPr>
            <a:picLocks noChangeAspect="1"/>
          </p:cNvPicPr>
          <p:nvPr/>
        </p:nvPicPr>
        <p:blipFill>
          <a:blip r:embed="rId4">
            <a:extLst>
              <a:ext uri="{28A0092B-C50C-407E-A947-70E740481C1C}">
                <a14:useLocalDpi xmlns:a14="http://schemas.microsoft.com/office/drawing/2010/main" val="0"/>
              </a:ext>
            </a:extLst>
          </a:blip>
          <a:srcRect l="3905" t="4114" r="3865" b="41672"/>
          <a:stretch>
            <a:fillRect/>
          </a:stretch>
        </p:blipFill>
        <p:spPr bwMode="auto">
          <a:xfrm>
            <a:off x="7572375" y="4349751"/>
            <a:ext cx="269875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2"/>
          <p:cNvSpPr>
            <a:spLocks noGrp="1" noChangeArrowheads="1"/>
          </p:cNvSpPr>
          <p:nvPr>
            <p:ph type="title"/>
          </p:nvPr>
        </p:nvSpPr>
        <p:spPr bwMode="auto">
          <a:xfrm>
            <a:off x="1981200" y="2746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sz="3600" dirty="0">
                <a:solidFill>
                  <a:schemeClr val="bg1"/>
                </a:solidFill>
                <a:cs typeface="Times New Roman" panose="02020603050405020304" pitchFamily="18" charset="0"/>
              </a:rPr>
              <a:t>How is prostate cancer diagnosed?</a:t>
            </a:r>
          </a:p>
        </p:txBody>
      </p:sp>
    </p:spTree>
    <p:extLst>
      <p:ext uri="{BB962C8B-B14F-4D97-AF65-F5344CB8AC3E}">
        <p14:creationId xmlns:p14="http://schemas.microsoft.com/office/powerpoint/2010/main" val="32829375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13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13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3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131">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131">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2641600" y="-123825"/>
            <a:ext cx="8026400" cy="1308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sz="3600" dirty="0">
                <a:solidFill>
                  <a:srgbClr val="FFFF00"/>
                </a:solidFill>
              </a:rPr>
              <a:t>Which is more helpful for </a:t>
            </a:r>
            <a:br>
              <a:rPr lang="en-US" altLang="en-US" sz="3600" dirty="0">
                <a:solidFill>
                  <a:srgbClr val="FFFF00"/>
                </a:solidFill>
              </a:rPr>
            </a:br>
            <a:r>
              <a:rPr lang="en-US" altLang="en-US" sz="3600" dirty="0">
                <a:solidFill>
                  <a:srgbClr val="FFFF00"/>
                </a:solidFill>
              </a:rPr>
              <a:t>active surveillance: Genomics or Imaging?</a:t>
            </a:r>
          </a:p>
        </p:txBody>
      </p:sp>
      <p:sp>
        <p:nvSpPr>
          <p:cNvPr id="40963" name="Content Placeholder 2"/>
          <p:cNvSpPr>
            <a:spLocks noGrp="1"/>
          </p:cNvSpPr>
          <p:nvPr>
            <p:ph idx="1"/>
          </p:nvPr>
        </p:nvSpPr>
        <p:spPr bwMode="auto">
          <a:xfrm>
            <a:off x="2387600" y="1273175"/>
            <a:ext cx="77724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chemeClr val="tx1"/>
                </a:solidFill>
              </a:rPr>
              <a:t>Tumor heterogeneity mandates appropriate sampling</a:t>
            </a:r>
            <a:endParaRPr lang="en-US" altLang="en-US" dirty="0"/>
          </a:p>
          <a:p>
            <a:r>
              <a:rPr lang="en-US" altLang="en-US" dirty="0">
                <a:solidFill>
                  <a:schemeClr val="tx1"/>
                </a:solidFill>
              </a:rPr>
              <a:t>Genomics provides molecular characterization of tumor potential </a:t>
            </a:r>
          </a:p>
        </p:txBody>
      </p:sp>
      <p:sp>
        <p:nvSpPr>
          <p:cNvPr id="4" name="Text Placeholder 3"/>
          <p:cNvSpPr txBox="1">
            <a:spLocks/>
          </p:cNvSpPr>
          <p:nvPr/>
        </p:nvSpPr>
        <p:spPr>
          <a:xfrm>
            <a:off x="1549400" y="6324600"/>
            <a:ext cx="7570788" cy="508000"/>
          </a:xfrm>
          <a:prstGeom prst="rect">
            <a:avLst/>
          </a:prstGeom>
        </p:spPr>
        <p:txBody>
          <a:bodyPr/>
          <a:lstStyle>
            <a:lvl1pPr marL="342900" indent="-342900" algn="l" rtl="0" eaLnBrk="0" fontAlgn="base" hangingPunct="0">
              <a:spcBef>
                <a:spcPts val="700"/>
              </a:spcBef>
              <a:spcAft>
                <a:spcPct val="0"/>
              </a:spcAft>
              <a:defRPr sz="2200">
                <a:solidFill>
                  <a:srgbClr val="CC0000"/>
                </a:solidFill>
                <a:latin typeface="+mj-lt"/>
                <a:ea typeface="MS PGothic" panose="020B0600070205080204" pitchFamily="34" charset="-128"/>
                <a:cs typeface="MS PGothic" charset="0"/>
                <a:sym typeface="Arial" pitchFamily="34" charset="0"/>
              </a:defRPr>
            </a:lvl1pPr>
            <a:lvl2pPr marL="742950" indent="-285750" algn="l" rtl="0" eaLnBrk="0" fontAlgn="base" hangingPunct="0">
              <a:spcBef>
                <a:spcPts val="1000"/>
              </a:spcBef>
              <a:spcAft>
                <a:spcPct val="0"/>
              </a:spcAft>
              <a:defRPr sz="2000">
                <a:solidFill>
                  <a:schemeClr val="tx1"/>
                </a:solidFill>
                <a:latin typeface="+mn-lt"/>
                <a:ea typeface="MS PGothic" panose="020B0600070205080204" pitchFamily="34" charset="-128"/>
                <a:cs typeface="MS PGothic" charset="0"/>
                <a:sym typeface="Times New Roman" pitchFamily="18" charset="0"/>
              </a:defRPr>
            </a:lvl2pPr>
            <a:lvl3pPr marL="457200" indent="-279400" algn="l" rtl="0" eaLnBrk="0" fontAlgn="base" hangingPunct="0">
              <a:spcBef>
                <a:spcPts val="600"/>
              </a:spcBef>
              <a:spcAft>
                <a:spcPct val="0"/>
              </a:spcAft>
              <a:buClr>
                <a:srgbClr val="CC0000"/>
              </a:buClr>
              <a:buSzPct val="100000"/>
              <a:buFont typeface="Times New Roman" pitchFamily="18" charset="0"/>
              <a:buChar char="•"/>
              <a:defRPr sz="2000" i="1">
                <a:solidFill>
                  <a:srgbClr val="CC0000"/>
                </a:solidFill>
                <a:latin typeface="+mn-lt"/>
                <a:ea typeface="MS PGothic" panose="020B0600070205080204" pitchFamily="34" charset="-128"/>
                <a:cs typeface="MS PGothic" charset="0"/>
                <a:sym typeface="Times New Roman" pitchFamily="18" charset="0"/>
              </a:defRPr>
            </a:lvl3pPr>
            <a:lvl4pPr marL="698500" indent="-228600" algn="l" rtl="0" eaLnBrk="0" fontAlgn="base" hangingPunct="0">
              <a:spcBef>
                <a:spcPts val="500"/>
              </a:spcBef>
              <a:spcAft>
                <a:spcPct val="0"/>
              </a:spcAft>
              <a:buClr>
                <a:srgbClr val="000000"/>
              </a:buClr>
              <a:buSzPct val="100000"/>
              <a:buFont typeface="Times New Roman" pitchFamily="18" charset="0"/>
              <a:buChar char="–"/>
              <a:defRPr sz="2000">
                <a:solidFill>
                  <a:schemeClr val="tx1"/>
                </a:solidFill>
                <a:latin typeface="+mn-lt"/>
                <a:ea typeface="MS PGothic" panose="020B0600070205080204" pitchFamily="34" charset="-128"/>
                <a:cs typeface="MS PGothic" charset="0"/>
                <a:sym typeface="Times New Roman" pitchFamily="18" charset="0"/>
              </a:defRPr>
            </a:lvl4pPr>
            <a:lvl5pPr marL="698500" indent="-228600" algn="l" rtl="0" eaLnBrk="0" fontAlgn="base" hangingPunct="0">
              <a:spcBef>
                <a:spcPts val="500"/>
              </a:spcBef>
              <a:spcAft>
                <a:spcPct val="0"/>
              </a:spcAft>
              <a:buClr>
                <a:srgbClr val="CC0000"/>
              </a:buClr>
              <a:buSzPct val="100000"/>
              <a:buFont typeface="Arial" pitchFamily="34" charset="0"/>
              <a:buChar char="•"/>
              <a:defRPr>
                <a:solidFill>
                  <a:srgbClr val="CC0000"/>
                </a:solidFill>
                <a:latin typeface="+mj-lt"/>
                <a:ea typeface="MS PGothic" panose="020B0600070205080204" pitchFamily="34" charset="-128"/>
                <a:cs typeface="MS PGothic" charset="0"/>
                <a:sym typeface="Arial" pitchFamily="34" charset="0"/>
              </a:defRPr>
            </a:lvl5pPr>
            <a:lvl6pPr marL="1155700" indent="-228600" algn="l" rtl="0" fontAlgn="base">
              <a:spcBef>
                <a:spcPts val="500"/>
              </a:spcBef>
              <a:spcAft>
                <a:spcPct val="0"/>
              </a:spcAft>
              <a:buClr>
                <a:srgbClr val="CC0000"/>
              </a:buClr>
              <a:buSzPct val="100000"/>
              <a:buFont typeface="Arial" charset="0"/>
              <a:buChar char="•"/>
              <a:defRPr i="1">
                <a:solidFill>
                  <a:srgbClr val="CC0000"/>
                </a:solidFill>
                <a:latin typeface="+mn-lt"/>
                <a:ea typeface="+mn-ea"/>
                <a:cs typeface="+mn-cs"/>
                <a:sym typeface="Arial" charset="0"/>
              </a:defRPr>
            </a:lvl6pPr>
            <a:lvl7pPr marL="1612900" indent="-228600" algn="l" rtl="0" fontAlgn="base">
              <a:spcBef>
                <a:spcPts val="500"/>
              </a:spcBef>
              <a:spcAft>
                <a:spcPct val="0"/>
              </a:spcAft>
              <a:buClr>
                <a:srgbClr val="CC0000"/>
              </a:buClr>
              <a:buSzPct val="100000"/>
              <a:buFont typeface="Arial" charset="0"/>
              <a:buChar char="•"/>
              <a:defRPr i="1">
                <a:solidFill>
                  <a:srgbClr val="CC0000"/>
                </a:solidFill>
                <a:latin typeface="+mn-lt"/>
                <a:ea typeface="+mn-ea"/>
                <a:cs typeface="+mn-cs"/>
                <a:sym typeface="Arial" charset="0"/>
              </a:defRPr>
            </a:lvl7pPr>
            <a:lvl8pPr marL="2070100" indent="-228600" algn="l" rtl="0" fontAlgn="base">
              <a:spcBef>
                <a:spcPts val="500"/>
              </a:spcBef>
              <a:spcAft>
                <a:spcPct val="0"/>
              </a:spcAft>
              <a:buClr>
                <a:srgbClr val="CC0000"/>
              </a:buClr>
              <a:buSzPct val="100000"/>
              <a:buFont typeface="Arial" charset="0"/>
              <a:buChar char="•"/>
              <a:defRPr i="1">
                <a:solidFill>
                  <a:srgbClr val="CC0000"/>
                </a:solidFill>
                <a:latin typeface="+mn-lt"/>
                <a:ea typeface="+mn-ea"/>
                <a:cs typeface="+mn-cs"/>
                <a:sym typeface="Arial" charset="0"/>
              </a:defRPr>
            </a:lvl8pPr>
            <a:lvl9pPr marL="2527300" indent="-228600" algn="l" rtl="0" fontAlgn="base">
              <a:spcBef>
                <a:spcPts val="500"/>
              </a:spcBef>
              <a:spcAft>
                <a:spcPct val="0"/>
              </a:spcAft>
              <a:buClr>
                <a:srgbClr val="CC0000"/>
              </a:buClr>
              <a:buSzPct val="100000"/>
              <a:buFont typeface="Arial" charset="0"/>
              <a:buChar char="•"/>
              <a:defRPr i="1">
                <a:solidFill>
                  <a:srgbClr val="CC0000"/>
                </a:solidFill>
                <a:latin typeface="+mn-lt"/>
                <a:ea typeface="+mn-ea"/>
                <a:cs typeface="+mn-cs"/>
                <a:sym typeface="Arial" charset="0"/>
              </a:defRPr>
            </a:lvl9pPr>
          </a:lstStyle>
          <a:p>
            <a:pPr>
              <a:defRPr/>
            </a:pPr>
            <a:r>
              <a:rPr lang="en-US" sz="1200" kern="0" dirty="0">
                <a:solidFill>
                  <a:schemeClr val="tx1"/>
                </a:solidFill>
              </a:rPr>
              <a:t>Hong MK et al. </a:t>
            </a:r>
            <a:r>
              <a:rPr lang="en-US" sz="1200" b="1" kern="0" dirty="0">
                <a:solidFill>
                  <a:schemeClr val="tx1"/>
                </a:solidFill>
              </a:rPr>
              <a:t>Tracking the origins and drivers of </a:t>
            </a:r>
            <a:r>
              <a:rPr lang="en-US" sz="1200" b="1" kern="0" dirty="0" err="1">
                <a:solidFill>
                  <a:schemeClr val="tx1"/>
                </a:solidFill>
              </a:rPr>
              <a:t>subclonal</a:t>
            </a:r>
            <a:r>
              <a:rPr lang="en-US" sz="1200" b="1" kern="0" dirty="0">
                <a:solidFill>
                  <a:schemeClr val="tx1"/>
                </a:solidFill>
              </a:rPr>
              <a:t> metastatic expansion in prostate cancer</a:t>
            </a:r>
            <a:r>
              <a:rPr lang="en-US" sz="1200" kern="0" dirty="0">
                <a:solidFill>
                  <a:schemeClr val="tx1"/>
                </a:solidFill>
              </a:rPr>
              <a:t>. </a:t>
            </a:r>
            <a:r>
              <a:rPr lang="en-US" sz="1200" u="sng" kern="0" dirty="0">
                <a:solidFill>
                  <a:schemeClr val="tx1"/>
                </a:solidFill>
              </a:rPr>
              <a:t>Nature Communications</a:t>
            </a:r>
            <a:r>
              <a:rPr lang="en-US" sz="1200" kern="0" dirty="0">
                <a:solidFill>
                  <a:schemeClr val="tx1"/>
                </a:solidFill>
              </a:rPr>
              <a:t>. 2015 Apr 1; 6:6605</a:t>
            </a:r>
          </a:p>
        </p:txBody>
      </p:sp>
      <p:pic>
        <p:nvPicPr>
          <p:cNvPr id="4096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76525" y="3464251"/>
            <a:ext cx="7194550" cy="286034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79181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2641600" y="-123825"/>
            <a:ext cx="8026400" cy="1308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sz="3600" dirty="0">
                <a:solidFill>
                  <a:srgbClr val="FFFF00"/>
                </a:solidFill>
              </a:rPr>
              <a:t>Which is more helpful for </a:t>
            </a:r>
            <a:br>
              <a:rPr lang="en-US" altLang="en-US" sz="3600" dirty="0">
                <a:solidFill>
                  <a:srgbClr val="FFFF00"/>
                </a:solidFill>
              </a:rPr>
            </a:br>
            <a:r>
              <a:rPr lang="en-US" altLang="en-US" sz="3600" dirty="0">
                <a:solidFill>
                  <a:srgbClr val="FFFF00"/>
                </a:solidFill>
              </a:rPr>
              <a:t>active surveillance: Genomics or Imaging?</a:t>
            </a:r>
          </a:p>
        </p:txBody>
      </p:sp>
      <p:sp>
        <p:nvSpPr>
          <p:cNvPr id="40963" name="Content Placeholder 2"/>
          <p:cNvSpPr>
            <a:spLocks noGrp="1"/>
          </p:cNvSpPr>
          <p:nvPr>
            <p:ph idx="1"/>
          </p:nvPr>
        </p:nvSpPr>
        <p:spPr bwMode="auto">
          <a:xfrm>
            <a:off x="2387600" y="1273175"/>
            <a:ext cx="77724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chemeClr val="tx1"/>
                </a:solidFill>
              </a:rPr>
              <a:t>Tumor heterogeneity mandates appropriate sampling</a:t>
            </a:r>
            <a:endParaRPr lang="en-US" altLang="en-US" dirty="0"/>
          </a:p>
          <a:p>
            <a:r>
              <a:rPr lang="en-US" altLang="en-US" dirty="0">
                <a:solidFill>
                  <a:schemeClr val="tx1"/>
                </a:solidFill>
              </a:rPr>
              <a:t>Genomics provides molecular characterization of tumor potential</a:t>
            </a:r>
          </a:p>
          <a:p>
            <a:pPr marL="0" indent="0">
              <a:buNone/>
            </a:pPr>
            <a:endParaRPr lang="en-US" altLang="en-US" dirty="0"/>
          </a:p>
          <a:p>
            <a:pPr marL="0" indent="0" algn="ctr">
              <a:buNone/>
            </a:pPr>
            <a:r>
              <a:rPr lang="en-US" altLang="en-US" sz="3200" b="1" dirty="0"/>
              <a:t>Imaging and Genomics are complementary, not exclusive! </a:t>
            </a:r>
          </a:p>
        </p:txBody>
      </p:sp>
    </p:spTree>
    <p:extLst>
      <p:ext uri="{BB962C8B-B14F-4D97-AF65-F5344CB8AC3E}">
        <p14:creationId xmlns:p14="http://schemas.microsoft.com/office/powerpoint/2010/main" val="37302265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Targeted biopsy results</a:t>
            </a:r>
          </a:p>
        </p:txBody>
      </p:sp>
      <p:sp>
        <p:nvSpPr>
          <p:cNvPr id="3" name="Content Placeholder 2"/>
          <p:cNvSpPr>
            <a:spLocks noGrp="1"/>
          </p:cNvSpPr>
          <p:nvPr>
            <p:ph idx="4294967295"/>
          </p:nvPr>
        </p:nvSpPr>
        <p:spPr>
          <a:xfrm>
            <a:off x="4038600" y="1254125"/>
            <a:ext cx="8153400" cy="3048000"/>
          </a:xfrm>
        </p:spPr>
        <p:txBody>
          <a:bodyPr/>
          <a:lstStyle/>
          <a:p>
            <a:endParaRPr lang="en-US" sz="2000" dirty="0"/>
          </a:p>
          <a:p>
            <a:r>
              <a:rPr lang="en-US" sz="2000" dirty="0"/>
              <a:t>Prostate cancer grade now up to Gleason 3+4</a:t>
            </a:r>
          </a:p>
          <a:p>
            <a:pPr marL="0" indent="0" algn="ctr">
              <a:buNone/>
            </a:pPr>
            <a:r>
              <a:rPr lang="en-US" sz="2000" i="1" dirty="0"/>
              <a:t>but…</a:t>
            </a:r>
          </a:p>
          <a:p>
            <a:r>
              <a:rPr lang="en-US" sz="2000" dirty="0"/>
              <a:t>% Gleason Pattern 4 is low</a:t>
            </a:r>
          </a:p>
          <a:p>
            <a:r>
              <a:rPr lang="en-US" sz="2000" dirty="0"/>
              <a:t>Maximal PIRADS score was 3</a:t>
            </a:r>
          </a:p>
          <a:p>
            <a:r>
              <a:rPr lang="en-US" sz="2000" dirty="0"/>
              <a:t>PSA is stable</a:t>
            </a:r>
          </a:p>
          <a:p>
            <a:r>
              <a:rPr lang="en-US" sz="2000" dirty="0"/>
              <a:t>Genomic classifier is low risk</a:t>
            </a:r>
          </a:p>
          <a:p>
            <a:pPr marL="0" indent="0" algn="ctr">
              <a:buNone/>
            </a:pPr>
            <a:r>
              <a:rPr lang="en-US" sz="2000" dirty="0"/>
              <a:t>yet….</a:t>
            </a:r>
          </a:p>
          <a:p>
            <a:r>
              <a:rPr lang="en-US" sz="2000" dirty="0"/>
              <a:t>Cancer is now considered Intermediate risk (D’Amico)</a:t>
            </a:r>
          </a:p>
          <a:p>
            <a:endParaRPr lang="en-US" sz="2000" dirty="0"/>
          </a:p>
          <a:p>
            <a:endParaRPr lang="en-US" sz="2000" dirty="0"/>
          </a:p>
        </p:txBody>
      </p:sp>
      <p:pic>
        <p:nvPicPr>
          <p:cNvPr id="5" name="Picture 4"/>
          <p:cNvPicPr>
            <a:picLocks noChangeAspect="1"/>
          </p:cNvPicPr>
          <p:nvPr/>
        </p:nvPicPr>
        <p:blipFill>
          <a:blip r:embed="rId2"/>
          <a:stretch>
            <a:fillRect/>
          </a:stretch>
        </p:blipFill>
        <p:spPr>
          <a:xfrm>
            <a:off x="3886201" y="4911080"/>
            <a:ext cx="4426149" cy="1108720"/>
          </a:xfrm>
          <a:prstGeom prst="rect">
            <a:avLst/>
          </a:prstGeom>
        </p:spPr>
      </p:pic>
    </p:spTree>
    <p:extLst>
      <p:ext uri="{BB962C8B-B14F-4D97-AF65-F5344CB8AC3E}">
        <p14:creationId xmlns:p14="http://schemas.microsoft.com/office/powerpoint/2010/main" val="7833249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Discussion with patient</a:t>
            </a:r>
          </a:p>
        </p:txBody>
      </p:sp>
      <p:sp>
        <p:nvSpPr>
          <p:cNvPr id="3" name="Content Placeholder 2"/>
          <p:cNvSpPr>
            <a:spLocks noGrp="1"/>
          </p:cNvSpPr>
          <p:nvPr>
            <p:ph idx="4294967295"/>
          </p:nvPr>
        </p:nvSpPr>
        <p:spPr>
          <a:xfrm>
            <a:off x="1538592" y="1650460"/>
            <a:ext cx="8153400" cy="3048000"/>
          </a:xfrm>
        </p:spPr>
        <p:txBody>
          <a:bodyPr/>
          <a:lstStyle/>
          <a:p>
            <a:endParaRPr lang="en-US" dirty="0"/>
          </a:p>
          <a:p>
            <a:r>
              <a:rPr lang="en-US" dirty="0"/>
              <a:t>Management options are discussed</a:t>
            </a:r>
          </a:p>
          <a:p>
            <a:pPr lvl="1"/>
            <a:r>
              <a:rPr lang="en-US" dirty="0"/>
              <a:t>Surgery</a:t>
            </a:r>
          </a:p>
          <a:p>
            <a:pPr lvl="1"/>
            <a:r>
              <a:rPr lang="en-US" dirty="0"/>
              <a:t>Radiation</a:t>
            </a:r>
          </a:p>
          <a:p>
            <a:pPr lvl="1"/>
            <a:r>
              <a:rPr lang="en-US" dirty="0"/>
              <a:t>Active Surveillance</a:t>
            </a:r>
          </a:p>
          <a:p>
            <a:r>
              <a:rPr lang="en-US" dirty="0"/>
              <a:t>Based on Gleason 7, now intermediate risk cancer</a:t>
            </a:r>
          </a:p>
          <a:p>
            <a:pPr lvl="1"/>
            <a:r>
              <a:rPr lang="en-US" dirty="0"/>
              <a:t>Surgery recommended</a:t>
            </a:r>
          </a:p>
        </p:txBody>
      </p:sp>
    </p:spTree>
    <p:extLst>
      <p:ext uri="{BB962C8B-B14F-4D97-AF65-F5344CB8AC3E}">
        <p14:creationId xmlns:p14="http://schemas.microsoft.com/office/powerpoint/2010/main" val="11992913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bwMode="auto">
          <a:xfrm>
            <a:off x="1827213" y="1480211"/>
            <a:ext cx="7850187" cy="2514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Tx/>
              <a:buChar char="•"/>
            </a:pPr>
            <a:r>
              <a:rPr lang="en-US" altLang="en-US" sz="2000" dirty="0"/>
              <a:t>Cancer often has deranged metabolic processes</a:t>
            </a:r>
          </a:p>
          <a:p>
            <a:pPr>
              <a:buFontTx/>
              <a:buChar char="•"/>
            </a:pPr>
            <a:r>
              <a:rPr lang="en-US" altLang="en-US" sz="2000" dirty="0"/>
              <a:t>Prostate has fundamental alterations in the Krebs cycle</a:t>
            </a:r>
          </a:p>
          <a:p>
            <a:pPr>
              <a:buFontTx/>
              <a:buChar char="•"/>
            </a:pPr>
            <a:r>
              <a:rPr lang="en-US" altLang="en-US" sz="2000" dirty="0"/>
              <a:t>Deranged metabolism can be used to risk-stratify cancer</a:t>
            </a:r>
          </a:p>
        </p:txBody>
      </p:sp>
      <p:sp>
        <p:nvSpPr>
          <p:cNvPr id="23555" name="Title 1"/>
          <p:cNvSpPr>
            <a:spLocks noGrp="1"/>
          </p:cNvSpPr>
          <p:nvPr>
            <p:ph type="title"/>
          </p:nvPr>
        </p:nvSpPr>
        <p:spPr bwMode="auto">
          <a:xfrm>
            <a:off x="1981200" y="762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Prostate Cancer Metabolism</a:t>
            </a:r>
          </a:p>
        </p:txBody>
      </p:sp>
      <p:sp>
        <p:nvSpPr>
          <p:cNvPr id="23559" name="AutoShape 4" descr="Image result for renty franklin"/>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sz="24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sz="24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sz="24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sz="24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9pPr>
          </a:lstStyle>
          <a:p>
            <a:endParaRPr lang="en-US" altLang="en-US" kern="0"/>
          </a:p>
        </p:txBody>
      </p:sp>
      <p:sp>
        <p:nvSpPr>
          <p:cNvPr id="23560" name="AutoShape 6" descr="Image result for renty franklin"/>
          <p:cNvSpPr>
            <a:spLocks noChangeAspect="1" noChangeArrowheads="1"/>
          </p:cNvSpPr>
          <p:nvPr/>
        </p:nvSpPr>
        <p:spPr bwMode="auto">
          <a:xfrm>
            <a:off x="1852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sz="24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sz="24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sz="24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sz="24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9pPr>
          </a:lstStyle>
          <a:p>
            <a:endParaRPr lang="en-US" altLang="en-US" kern="0"/>
          </a:p>
        </p:txBody>
      </p:sp>
      <p:sp>
        <p:nvSpPr>
          <p:cNvPr id="23561" name="AutoShape 8" descr="Image result for renty franklin"/>
          <p:cNvSpPr>
            <a:spLocks noChangeAspect="1" noChangeArrowheads="1"/>
          </p:cNvSpPr>
          <p:nvPr/>
        </p:nvSpPr>
        <p:spPr bwMode="auto">
          <a:xfrm>
            <a:off x="2005013"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00"/>
                </a:solidFill>
                <a:latin typeface="Arial" panose="020B0604020202020204" pitchFamily="34" charset="0"/>
                <a:ea typeface="ヒラギノ角ゴ ProN W3" charset="-128"/>
                <a:sym typeface="Arial" panose="020B0604020202020204" pitchFamily="34" charset="0"/>
              </a:defRPr>
            </a:lvl1pPr>
            <a:lvl2pPr marL="742950" indent="-285750">
              <a:defRPr sz="2400">
                <a:solidFill>
                  <a:srgbClr val="000000"/>
                </a:solidFill>
                <a:latin typeface="Arial" panose="020B0604020202020204" pitchFamily="34" charset="0"/>
                <a:ea typeface="ヒラギノ角ゴ ProN W3" charset="-128"/>
                <a:sym typeface="Arial" panose="020B0604020202020204" pitchFamily="34" charset="0"/>
              </a:defRPr>
            </a:lvl2pPr>
            <a:lvl3pPr marL="1143000" indent="-228600">
              <a:defRPr sz="2400">
                <a:solidFill>
                  <a:srgbClr val="000000"/>
                </a:solidFill>
                <a:latin typeface="Arial" panose="020B0604020202020204" pitchFamily="34" charset="0"/>
                <a:ea typeface="ヒラギノ角ゴ ProN W3" charset="-128"/>
                <a:sym typeface="Arial" panose="020B0604020202020204" pitchFamily="34" charset="0"/>
              </a:defRPr>
            </a:lvl3pPr>
            <a:lvl4pPr marL="1600200" indent="-228600">
              <a:defRPr sz="2400">
                <a:solidFill>
                  <a:srgbClr val="000000"/>
                </a:solidFill>
                <a:latin typeface="Arial" panose="020B0604020202020204" pitchFamily="34" charset="0"/>
                <a:ea typeface="ヒラギノ角ゴ ProN W3" charset="-128"/>
                <a:sym typeface="Arial" panose="020B0604020202020204" pitchFamily="34" charset="0"/>
              </a:defRPr>
            </a:lvl4pPr>
            <a:lvl5pPr marL="2057400" indent="-228600">
              <a:defRPr sz="2400">
                <a:solidFill>
                  <a:srgbClr val="000000"/>
                </a:solidFill>
                <a:latin typeface="Arial" panose="020B0604020202020204" pitchFamily="34" charset="0"/>
                <a:ea typeface="ヒラギノ角ゴ ProN W3" charset="-128"/>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9pPr>
          </a:lstStyle>
          <a:p>
            <a:endParaRPr lang="en-US" altLang="en-US" kern="0"/>
          </a:p>
        </p:txBody>
      </p:sp>
      <p:pic>
        <p:nvPicPr>
          <p:cNvPr id="32" name="Picture 2" descr="Image result for sriram 13C"/>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0" y="2895600"/>
            <a:ext cx="5181600" cy="377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8377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solidFill>
                  <a:schemeClr val="tx1"/>
                </a:solidFill>
              </a:rPr>
              <a:t>Data gathered during patient encounter</a:t>
            </a:r>
          </a:p>
        </p:txBody>
      </p:sp>
      <p:sp>
        <p:nvSpPr>
          <p:cNvPr id="43011" name="Content Placeholder 2"/>
          <p:cNvSpPr>
            <a:spLocks noGrp="1"/>
          </p:cNvSpPr>
          <p:nvPr>
            <p:ph idx="1"/>
          </p:nvPr>
        </p:nvSpPr>
        <p:spPr bwMode="auto">
          <a:xfrm>
            <a:off x="4724400" y="1295400"/>
            <a:ext cx="5265738" cy="541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Tx/>
              <a:buChar char="•"/>
            </a:pPr>
            <a:r>
              <a:rPr lang="en-US" altLang="en-US" sz="1600" b="1" dirty="0"/>
              <a:t>Patient age</a:t>
            </a:r>
          </a:p>
          <a:p>
            <a:pPr>
              <a:buFontTx/>
              <a:buChar char="•"/>
            </a:pPr>
            <a:r>
              <a:rPr lang="en-US" altLang="en-US" sz="1600" b="1" dirty="0"/>
              <a:t>Medical comorbidities</a:t>
            </a:r>
          </a:p>
          <a:p>
            <a:pPr lvl="1">
              <a:buFontTx/>
              <a:buChar char="•"/>
            </a:pPr>
            <a:r>
              <a:rPr lang="en-US" altLang="en-US" sz="1200" b="1" dirty="0"/>
              <a:t>Diabetes</a:t>
            </a:r>
          </a:p>
          <a:p>
            <a:pPr lvl="1">
              <a:buFontTx/>
              <a:buChar char="•"/>
            </a:pPr>
            <a:r>
              <a:rPr lang="en-US" altLang="en-US" sz="1200" b="1" dirty="0"/>
              <a:t>Male pattern baldness</a:t>
            </a:r>
          </a:p>
          <a:p>
            <a:pPr>
              <a:buFontTx/>
              <a:buChar char="•"/>
            </a:pPr>
            <a:r>
              <a:rPr lang="en-US" altLang="en-US" sz="1600" b="1" dirty="0"/>
              <a:t>Medications</a:t>
            </a:r>
          </a:p>
          <a:p>
            <a:pPr lvl="1">
              <a:buFontTx/>
              <a:buChar char="•"/>
            </a:pPr>
            <a:r>
              <a:rPr lang="en-US" altLang="en-US" sz="1200" b="1" dirty="0"/>
              <a:t>Metformin</a:t>
            </a:r>
          </a:p>
          <a:p>
            <a:pPr lvl="1">
              <a:buFontTx/>
              <a:buChar char="•"/>
            </a:pPr>
            <a:r>
              <a:rPr lang="en-US" altLang="en-US" sz="1200" b="1" dirty="0" err="1"/>
              <a:t>Propecia</a:t>
            </a:r>
            <a:endParaRPr lang="en-US" altLang="en-US" sz="1200" b="1" dirty="0"/>
          </a:p>
          <a:p>
            <a:pPr>
              <a:buFontTx/>
              <a:buChar char="•"/>
            </a:pPr>
            <a:r>
              <a:rPr lang="en-US" altLang="en-US" sz="1600" b="1" dirty="0"/>
              <a:t>Family cancer history</a:t>
            </a:r>
          </a:p>
          <a:p>
            <a:pPr>
              <a:buFontTx/>
              <a:buChar char="•"/>
            </a:pPr>
            <a:r>
              <a:rPr lang="en-US" altLang="en-US" sz="1600" b="1" dirty="0"/>
              <a:t>Vital signs / BMI</a:t>
            </a:r>
          </a:p>
          <a:p>
            <a:pPr>
              <a:buFontTx/>
              <a:buChar char="•"/>
            </a:pPr>
            <a:r>
              <a:rPr lang="en-US" altLang="en-US" sz="1600" b="1" dirty="0"/>
              <a:t>Physical Exam / DRE</a:t>
            </a:r>
          </a:p>
          <a:p>
            <a:pPr>
              <a:buFontTx/>
              <a:buChar char="•"/>
            </a:pPr>
            <a:r>
              <a:rPr lang="en-US" altLang="en-US" sz="1600" b="1" dirty="0"/>
              <a:t>Blood test (PSA, free PSA, PHI)</a:t>
            </a:r>
          </a:p>
          <a:p>
            <a:pPr>
              <a:buFontTx/>
              <a:buChar char="•"/>
            </a:pPr>
            <a:r>
              <a:rPr lang="en-US" altLang="en-US" sz="1600" b="1" dirty="0"/>
              <a:t>Prostate Ultrasound</a:t>
            </a:r>
          </a:p>
          <a:p>
            <a:pPr>
              <a:buFontTx/>
              <a:buChar char="•"/>
            </a:pPr>
            <a:r>
              <a:rPr lang="en-US" altLang="en-US" sz="1600" b="1" dirty="0"/>
              <a:t>Prostate volume</a:t>
            </a:r>
          </a:p>
          <a:p>
            <a:pPr>
              <a:buFontTx/>
              <a:buChar char="•"/>
            </a:pPr>
            <a:r>
              <a:rPr lang="en-US" altLang="en-US" sz="1600" b="1" dirty="0"/>
              <a:t>Prostate cancer tissue pathology</a:t>
            </a:r>
          </a:p>
          <a:p>
            <a:pPr lvl="1">
              <a:buFontTx/>
              <a:buChar char="•"/>
            </a:pPr>
            <a:r>
              <a:rPr lang="en-US" altLang="en-US" sz="1200" b="1" dirty="0"/>
              <a:t>Gleason score</a:t>
            </a:r>
          </a:p>
          <a:p>
            <a:pPr lvl="1">
              <a:buFontTx/>
              <a:buChar char="•"/>
            </a:pPr>
            <a:r>
              <a:rPr lang="en-US" altLang="en-US" sz="1200" b="1" dirty="0"/>
              <a:t>Tumor length</a:t>
            </a:r>
          </a:p>
          <a:p>
            <a:pPr lvl="1">
              <a:buFontTx/>
              <a:buChar char="•"/>
            </a:pPr>
            <a:r>
              <a:rPr lang="en-US" altLang="en-US" sz="1200" b="1" dirty="0"/>
              <a:t>Tumor </a:t>
            </a:r>
            <a:r>
              <a:rPr lang="en-US" altLang="en-US" sz="1200" b="1" dirty="0" err="1"/>
              <a:t>focality</a:t>
            </a:r>
            <a:r>
              <a:rPr lang="en-US" altLang="en-US" sz="1200" b="1" dirty="0"/>
              <a:t> (# of cores)</a:t>
            </a:r>
          </a:p>
          <a:p>
            <a:pPr>
              <a:buFontTx/>
              <a:buChar char="•"/>
            </a:pPr>
            <a:r>
              <a:rPr lang="en-US" altLang="en-US" sz="1600" b="1" dirty="0"/>
              <a:t>Prostate MR imaging</a:t>
            </a:r>
          </a:p>
          <a:p>
            <a:pPr>
              <a:buFontTx/>
              <a:buChar char="•"/>
            </a:pPr>
            <a:r>
              <a:rPr lang="en-US" altLang="en-US" sz="1600" b="1" dirty="0"/>
              <a:t>Prostate cancer gene expression</a:t>
            </a:r>
          </a:p>
          <a:p>
            <a:pPr>
              <a:buFontTx/>
              <a:buChar char="•"/>
            </a:pPr>
            <a:endParaRPr lang="en-US" altLang="en-US" sz="1600" b="1" dirty="0"/>
          </a:p>
        </p:txBody>
      </p:sp>
    </p:spTree>
    <p:extLst>
      <p:ext uri="{BB962C8B-B14F-4D97-AF65-F5344CB8AC3E}">
        <p14:creationId xmlns:p14="http://schemas.microsoft.com/office/powerpoint/2010/main" val="12296892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7010400" y="1600200"/>
            <a:ext cx="526573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E10909"/>
              </a:buClr>
              <a:buFont typeface="Arial" charset="0"/>
              <a:buChar char="●"/>
              <a:defRPr sz="28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Font typeface="Wingdings" pitchFamily="2" charset="2"/>
              <a:buChar char="§"/>
              <a:defRPr sz="2400">
                <a:solidFill>
                  <a:schemeClr val="tx1"/>
                </a:solidFill>
                <a:latin typeface="Calibri" pitchFamily="34" charset="0"/>
                <a:ea typeface="+mn-ea"/>
                <a:cs typeface="+mn-cs"/>
              </a:defRPr>
            </a:lvl2pPr>
            <a:lvl3pPr marL="1143000" indent="-228600" algn="l" rtl="0" eaLnBrk="0" fontAlgn="base" hangingPunct="0">
              <a:spcBef>
                <a:spcPct val="20000"/>
              </a:spcBef>
              <a:spcAft>
                <a:spcPct val="0"/>
              </a:spcAft>
              <a:buFont typeface="Calibri" pitchFamily="34" charset="0"/>
              <a:buChar char="―"/>
              <a:defRPr sz="2000">
                <a:solidFill>
                  <a:schemeClr val="tx1"/>
                </a:solidFill>
                <a:latin typeface="Calibri" pitchFamily="34" charset="0"/>
                <a:ea typeface="+mn-ea"/>
                <a:cs typeface="+mn-cs"/>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n-ea"/>
                <a:cs typeface="+mn-cs"/>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a:buFontTx/>
              <a:buChar char="•"/>
            </a:pPr>
            <a:r>
              <a:rPr lang="en-US" altLang="en-US" sz="1600" b="1" kern="0" dirty="0"/>
              <a:t>Physical Exam / DRE</a:t>
            </a:r>
          </a:p>
          <a:p>
            <a:pPr>
              <a:buFontTx/>
              <a:buChar char="•"/>
            </a:pPr>
            <a:r>
              <a:rPr lang="en-US" altLang="en-US" sz="1600" b="1" kern="0" dirty="0"/>
              <a:t>Blood test (PSA, free PSA, PHI)</a:t>
            </a:r>
          </a:p>
          <a:p>
            <a:pPr>
              <a:buFontTx/>
              <a:buChar char="•"/>
            </a:pPr>
            <a:r>
              <a:rPr lang="en-US" altLang="en-US" sz="1600" b="1" kern="0" dirty="0"/>
              <a:t>Prostate cancer tissue pathology</a:t>
            </a:r>
          </a:p>
          <a:p>
            <a:pPr lvl="1">
              <a:buFontTx/>
              <a:buChar char="•"/>
            </a:pPr>
            <a:r>
              <a:rPr lang="en-US" altLang="en-US" sz="1200" b="1" kern="0" dirty="0"/>
              <a:t>Gleason score</a:t>
            </a:r>
          </a:p>
          <a:p>
            <a:pPr lvl="1">
              <a:buFontTx/>
              <a:buChar char="•"/>
            </a:pPr>
            <a:r>
              <a:rPr lang="en-US" altLang="en-US" sz="1200" b="1" kern="0" dirty="0"/>
              <a:t>Tumor length</a:t>
            </a:r>
          </a:p>
          <a:p>
            <a:pPr lvl="1">
              <a:buFontTx/>
              <a:buChar char="•"/>
            </a:pPr>
            <a:r>
              <a:rPr lang="en-US" altLang="en-US" sz="1200" b="1" kern="0" dirty="0"/>
              <a:t>Tumor </a:t>
            </a:r>
            <a:r>
              <a:rPr lang="en-US" altLang="en-US" sz="1200" b="1" kern="0" dirty="0" err="1"/>
              <a:t>focality</a:t>
            </a:r>
            <a:r>
              <a:rPr lang="en-US" altLang="en-US" sz="1200" b="1" kern="0" dirty="0"/>
              <a:t> (# of cores)</a:t>
            </a:r>
          </a:p>
          <a:p>
            <a:pPr>
              <a:buFontTx/>
              <a:buChar char="•"/>
            </a:pPr>
            <a:r>
              <a:rPr lang="en-US" altLang="en-US" sz="1600" b="1" kern="0" dirty="0"/>
              <a:t>Prostate MR imaging</a:t>
            </a:r>
          </a:p>
          <a:p>
            <a:pPr>
              <a:buFontTx/>
              <a:buChar char="•"/>
            </a:pPr>
            <a:r>
              <a:rPr lang="en-US" altLang="en-US" sz="1600" b="1" kern="0" dirty="0"/>
              <a:t>Prostate cancer gene expression</a:t>
            </a:r>
          </a:p>
          <a:p>
            <a:pPr>
              <a:buFontTx/>
              <a:buChar char="•"/>
            </a:pPr>
            <a:endParaRPr lang="en-US" altLang="en-US" sz="1600" b="1" kern="0" dirty="0"/>
          </a:p>
        </p:txBody>
      </p:sp>
      <p:sp>
        <p:nvSpPr>
          <p:cNvPr id="4301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solidFill>
                  <a:schemeClr val="tx1"/>
                </a:solidFill>
              </a:rPr>
              <a:t>Data used during patient encounter</a:t>
            </a:r>
          </a:p>
        </p:txBody>
      </p:sp>
      <p:sp>
        <p:nvSpPr>
          <p:cNvPr id="43011" name="Content Placeholder 2"/>
          <p:cNvSpPr>
            <a:spLocks noGrp="1"/>
          </p:cNvSpPr>
          <p:nvPr>
            <p:ph idx="1"/>
          </p:nvPr>
        </p:nvSpPr>
        <p:spPr bwMode="auto">
          <a:xfrm>
            <a:off x="2009775" y="1457325"/>
            <a:ext cx="5265738" cy="541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Tx/>
              <a:buChar char="•"/>
            </a:pPr>
            <a:r>
              <a:rPr lang="en-US" altLang="en-US" sz="1600" b="1" dirty="0"/>
              <a:t>Patient age</a:t>
            </a:r>
          </a:p>
          <a:p>
            <a:pPr>
              <a:buFontTx/>
              <a:buChar char="•"/>
            </a:pPr>
            <a:r>
              <a:rPr lang="en-US" altLang="en-US" sz="1600" b="1" dirty="0"/>
              <a:t>Medical comorbidities</a:t>
            </a:r>
          </a:p>
          <a:p>
            <a:pPr lvl="1">
              <a:buFontTx/>
              <a:buChar char="•"/>
            </a:pPr>
            <a:r>
              <a:rPr lang="en-US" altLang="en-US" sz="1200" b="1" dirty="0"/>
              <a:t>Diabetes</a:t>
            </a:r>
          </a:p>
          <a:p>
            <a:pPr lvl="1">
              <a:buFontTx/>
              <a:buChar char="•"/>
            </a:pPr>
            <a:r>
              <a:rPr lang="en-US" altLang="en-US" sz="1200" b="1" dirty="0"/>
              <a:t>Male pattern baldness</a:t>
            </a:r>
          </a:p>
          <a:p>
            <a:pPr>
              <a:buFontTx/>
              <a:buChar char="•"/>
            </a:pPr>
            <a:r>
              <a:rPr lang="en-US" altLang="en-US" sz="1600" b="1" dirty="0"/>
              <a:t>Medications</a:t>
            </a:r>
          </a:p>
          <a:p>
            <a:pPr lvl="1">
              <a:buFontTx/>
              <a:buChar char="•"/>
            </a:pPr>
            <a:r>
              <a:rPr lang="en-US" altLang="en-US" sz="1200" b="1" dirty="0"/>
              <a:t>Metformin</a:t>
            </a:r>
          </a:p>
          <a:p>
            <a:pPr lvl="1">
              <a:buFontTx/>
              <a:buChar char="•"/>
            </a:pPr>
            <a:r>
              <a:rPr lang="en-US" altLang="en-US" sz="1200" b="1" dirty="0" err="1"/>
              <a:t>Propecia</a:t>
            </a:r>
            <a:endParaRPr lang="en-US" altLang="en-US" sz="1200" b="1" dirty="0"/>
          </a:p>
          <a:p>
            <a:pPr>
              <a:buFontTx/>
              <a:buChar char="•"/>
            </a:pPr>
            <a:r>
              <a:rPr lang="en-US" altLang="en-US" sz="1600" b="1" dirty="0"/>
              <a:t>Family cancer history</a:t>
            </a:r>
          </a:p>
          <a:p>
            <a:pPr>
              <a:buFontTx/>
              <a:buChar char="•"/>
            </a:pPr>
            <a:r>
              <a:rPr lang="en-US" altLang="en-US" sz="1600" b="1" dirty="0"/>
              <a:t>Vital signs / BMI</a:t>
            </a:r>
          </a:p>
          <a:p>
            <a:pPr>
              <a:buFontTx/>
              <a:buChar char="•"/>
            </a:pPr>
            <a:r>
              <a:rPr lang="en-US" altLang="en-US" sz="1600" b="1" dirty="0"/>
              <a:t>Physical Exam / DRE</a:t>
            </a:r>
          </a:p>
          <a:p>
            <a:pPr>
              <a:buFontTx/>
              <a:buChar char="•"/>
            </a:pPr>
            <a:r>
              <a:rPr lang="en-US" altLang="en-US" sz="1600" b="1" dirty="0"/>
              <a:t>Blood test (PSA, free PSA, PHI)</a:t>
            </a:r>
          </a:p>
          <a:p>
            <a:pPr>
              <a:buFontTx/>
              <a:buChar char="•"/>
            </a:pPr>
            <a:r>
              <a:rPr lang="en-US" altLang="en-US" sz="1600" b="1" dirty="0"/>
              <a:t>Prostate Ultrasound</a:t>
            </a:r>
          </a:p>
          <a:p>
            <a:pPr>
              <a:buFontTx/>
              <a:buChar char="•"/>
            </a:pPr>
            <a:r>
              <a:rPr lang="en-US" altLang="en-US" sz="1600" b="1" dirty="0"/>
              <a:t>Prostate volume</a:t>
            </a:r>
          </a:p>
          <a:p>
            <a:pPr>
              <a:buFontTx/>
              <a:buChar char="•"/>
            </a:pPr>
            <a:r>
              <a:rPr lang="en-US" altLang="en-US" sz="1600" b="1" dirty="0"/>
              <a:t>Prostate cancer tissue pathology</a:t>
            </a:r>
          </a:p>
          <a:p>
            <a:pPr lvl="1">
              <a:buFontTx/>
              <a:buChar char="•"/>
            </a:pPr>
            <a:r>
              <a:rPr lang="en-US" altLang="en-US" sz="1200" b="1" dirty="0"/>
              <a:t>Gleason score</a:t>
            </a:r>
          </a:p>
          <a:p>
            <a:pPr lvl="1">
              <a:buFontTx/>
              <a:buChar char="•"/>
            </a:pPr>
            <a:r>
              <a:rPr lang="en-US" altLang="en-US" sz="1200" b="1" dirty="0"/>
              <a:t>Tumor length</a:t>
            </a:r>
          </a:p>
          <a:p>
            <a:pPr lvl="1">
              <a:buFontTx/>
              <a:buChar char="•"/>
            </a:pPr>
            <a:r>
              <a:rPr lang="en-US" altLang="en-US" sz="1200" b="1" dirty="0"/>
              <a:t>Tumor </a:t>
            </a:r>
            <a:r>
              <a:rPr lang="en-US" altLang="en-US" sz="1200" b="1" dirty="0" err="1"/>
              <a:t>focality</a:t>
            </a:r>
            <a:r>
              <a:rPr lang="en-US" altLang="en-US" sz="1200" b="1" dirty="0"/>
              <a:t> (# of cores)</a:t>
            </a:r>
          </a:p>
          <a:p>
            <a:pPr>
              <a:buFontTx/>
              <a:buChar char="•"/>
            </a:pPr>
            <a:r>
              <a:rPr lang="en-US" altLang="en-US" sz="1600" b="1" dirty="0"/>
              <a:t>Prostate MR imaging</a:t>
            </a:r>
          </a:p>
          <a:p>
            <a:pPr>
              <a:buFontTx/>
              <a:buChar char="•"/>
            </a:pPr>
            <a:r>
              <a:rPr lang="en-US" altLang="en-US" sz="1600" b="1" dirty="0"/>
              <a:t>Prostate cancer gene expression</a:t>
            </a:r>
          </a:p>
          <a:p>
            <a:pPr>
              <a:buFontTx/>
              <a:buChar char="•"/>
            </a:pPr>
            <a:endParaRPr lang="en-US" altLang="en-US" sz="1600" b="1" dirty="0"/>
          </a:p>
        </p:txBody>
      </p:sp>
      <p:sp>
        <p:nvSpPr>
          <p:cNvPr id="2" name="Right Arrow 1"/>
          <p:cNvSpPr/>
          <p:nvPr/>
        </p:nvSpPr>
        <p:spPr bwMode="auto">
          <a:xfrm>
            <a:off x="5753100" y="2590800"/>
            <a:ext cx="685800" cy="1295400"/>
          </a:xfrm>
          <a:prstGeom prst="rightArrow">
            <a:avLst/>
          </a:prstGeom>
          <a:solidFill>
            <a:srgbClr val="C00000"/>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kern="0">
              <a:solidFill>
                <a:srgbClr val="000000"/>
              </a:solidFill>
              <a:latin typeface="Arial" charset="0"/>
              <a:ea typeface="ヒラギノ角ゴ Pro W3" charset="0"/>
              <a:cs typeface="ヒラギノ角ゴ Pro W3" charset="0"/>
            </a:endParaRPr>
          </a:p>
        </p:txBody>
      </p:sp>
      <p:pic>
        <p:nvPicPr>
          <p:cNvPr id="8" name="Picture 7"/>
          <p:cNvPicPr>
            <a:picLocks noChangeAspect="1"/>
          </p:cNvPicPr>
          <p:nvPr/>
        </p:nvPicPr>
        <p:blipFill>
          <a:blip r:embed="rId2"/>
          <a:stretch>
            <a:fillRect/>
          </a:stretch>
        </p:blipFill>
        <p:spPr>
          <a:xfrm>
            <a:off x="6705600" y="4495800"/>
            <a:ext cx="3755826" cy="940808"/>
          </a:xfrm>
          <a:prstGeom prst="rect">
            <a:avLst/>
          </a:prstGeom>
        </p:spPr>
      </p:pic>
    </p:spTree>
    <p:extLst>
      <p:ext uri="{BB962C8B-B14F-4D97-AF65-F5344CB8AC3E}">
        <p14:creationId xmlns:p14="http://schemas.microsoft.com/office/powerpoint/2010/main" val="15131133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solidFill>
                  <a:schemeClr val="tx1"/>
                </a:solidFill>
              </a:rPr>
              <a:t>Opportunities for improved</a:t>
            </a:r>
            <a:br>
              <a:rPr lang="en-US" altLang="en-US" dirty="0">
                <a:solidFill>
                  <a:schemeClr val="tx1"/>
                </a:solidFill>
              </a:rPr>
            </a:br>
            <a:r>
              <a:rPr lang="en-US" altLang="en-US" dirty="0">
                <a:solidFill>
                  <a:schemeClr val="tx1"/>
                </a:solidFill>
              </a:rPr>
              <a:t>personalized risk-stratification</a:t>
            </a:r>
          </a:p>
        </p:txBody>
      </p:sp>
      <p:sp>
        <p:nvSpPr>
          <p:cNvPr id="2" name="Right Arrow 1"/>
          <p:cNvSpPr/>
          <p:nvPr/>
        </p:nvSpPr>
        <p:spPr bwMode="auto">
          <a:xfrm rot="5400000">
            <a:off x="3216518" y="2936331"/>
            <a:ext cx="381000" cy="990600"/>
          </a:xfrm>
          <a:prstGeom prst="rightArrow">
            <a:avLst>
              <a:gd name="adj1" fmla="val 50000"/>
              <a:gd name="adj2" fmla="val 60000"/>
            </a:avLst>
          </a:prstGeom>
          <a:solidFill>
            <a:srgbClr val="C00000"/>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kern="0">
              <a:latin typeface="Arial" charset="0"/>
              <a:ea typeface="ヒラギノ角ゴ Pro W3" charset="0"/>
              <a:cs typeface="ヒラギノ角ゴ Pro W3" charset="0"/>
            </a:endParaRPr>
          </a:p>
        </p:txBody>
      </p:sp>
      <p:pic>
        <p:nvPicPr>
          <p:cNvPr id="8" name="Picture 5" descr="TRUS_pz_ca_rt_mid_gland_gleason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1760" y="1917939"/>
            <a:ext cx="1610519" cy="124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5869" y="1470088"/>
            <a:ext cx="1364476" cy="369332"/>
          </a:xfrm>
          <a:prstGeom prst="rect">
            <a:avLst/>
          </a:prstGeom>
        </p:spPr>
        <p:txBody>
          <a:bodyPr wrap="none">
            <a:spAutoFit/>
          </a:bodyPr>
          <a:lstStyle/>
          <a:p>
            <a:r>
              <a:rPr lang="en-US" kern="0" dirty="0">
                <a:solidFill>
                  <a:sysClr val="windowText" lastClr="000000"/>
                </a:solidFill>
              </a:rPr>
              <a:t>Ultrasound </a:t>
            </a:r>
          </a:p>
        </p:txBody>
      </p:sp>
      <p:sp>
        <p:nvSpPr>
          <p:cNvPr id="10" name="Rectangle 9"/>
          <p:cNvSpPr/>
          <p:nvPr/>
        </p:nvSpPr>
        <p:spPr>
          <a:xfrm>
            <a:off x="2813076" y="3635503"/>
            <a:ext cx="1257074" cy="646331"/>
          </a:xfrm>
          <a:prstGeom prst="rect">
            <a:avLst/>
          </a:prstGeom>
        </p:spPr>
        <p:txBody>
          <a:bodyPr wrap="none">
            <a:spAutoFit/>
          </a:bodyPr>
          <a:lstStyle/>
          <a:p>
            <a:pPr algn="ctr"/>
            <a:r>
              <a:rPr lang="en-US" kern="0" dirty="0"/>
              <a:t>Normal /</a:t>
            </a:r>
          </a:p>
          <a:p>
            <a:pPr algn="ctr"/>
            <a:r>
              <a:rPr lang="en-US" kern="0" dirty="0"/>
              <a:t>Not normal</a:t>
            </a:r>
          </a:p>
        </p:txBody>
      </p:sp>
      <p:sp>
        <p:nvSpPr>
          <p:cNvPr id="11" name="Right Arrow 10"/>
          <p:cNvSpPr/>
          <p:nvPr/>
        </p:nvSpPr>
        <p:spPr bwMode="auto">
          <a:xfrm rot="5400000">
            <a:off x="5035729" y="2922960"/>
            <a:ext cx="381000" cy="990600"/>
          </a:xfrm>
          <a:prstGeom prst="rightArrow">
            <a:avLst>
              <a:gd name="adj1" fmla="val 50000"/>
              <a:gd name="adj2" fmla="val 60000"/>
            </a:avLst>
          </a:prstGeom>
          <a:solidFill>
            <a:srgbClr val="C00000"/>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kern="0">
              <a:latin typeface="Arial" charset="0"/>
              <a:ea typeface="ヒラギノ角ゴ Pro W3" charset="0"/>
              <a:cs typeface="ヒラギノ角ゴ Pro W3" charset="0"/>
            </a:endParaRPr>
          </a:p>
        </p:txBody>
      </p:sp>
      <p:sp>
        <p:nvSpPr>
          <p:cNvPr id="13" name="Rectangle 12"/>
          <p:cNvSpPr/>
          <p:nvPr/>
        </p:nvSpPr>
        <p:spPr>
          <a:xfrm>
            <a:off x="4415080" y="1456717"/>
            <a:ext cx="1274708" cy="369332"/>
          </a:xfrm>
          <a:prstGeom prst="rect">
            <a:avLst/>
          </a:prstGeom>
        </p:spPr>
        <p:txBody>
          <a:bodyPr wrap="none">
            <a:spAutoFit/>
          </a:bodyPr>
          <a:lstStyle/>
          <a:p>
            <a:r>
              <a:rPr lang="en-US" kern="0" dirty="0">
                <a:solidFill>
                  <a:sysClr val="windowText" lastClr="000000"/>
                </a:solidFill>
              </a:rPr>
              <a:t>Pathology </a:t>
            </a:r>
          </a:p>
        </p:txBody>
      </p:sp>
      <p:sp>
        <p:nvSpPr>
          <p:cNvPr id="14" name="Rectangle 13"/>
          <p:cNvSpPr/>
          <p:nvPr/>
        </p:nvSpPr>
        <p:spPr>
          <a:xfrm>
            <a:off x="4762933" y="3622132"/>
            <a:ext cx="995785" cy="646331"/>
          </a:xfrm>
          <a:prstGeom prst="rect">
            <a:avLst/>
          </a:prstGeom>
        </p:spPr>
        <p:txBody>
          <a:bodyPr wrap="none">
            <a:spAutoFit/>
          </a:bodyPr>
          <a:lstStyle/>
          <a:p>
            <a:pPr algn="ctr"/>
            <a:r>
              <a:rPr lang="en-US" kern="0" dirty="0"/>
              <a:t>Gleason </a:t>
            </a:r>
          </a:p>
          <a:p>
            <a:pPr algn="ctr"/>
            <a:r>
              <a:rPr lang="en-US" kern="0" dirty="0"/>
              <a:t>6-10</a:t>
            </a:r>
          </a:p>
        </p:txBody>
      </p:sp>
      <p:pic>
        <p:nvPicPr>
          <p:cNvPr id="15" name="Picture 14"/>
          <p:cNvPicPr>
            <a:picLocks noChangeAspect="1"/>
          </p:cNvPicPr>
          <p:nvPr/>
        </p:nvPicPr>
        <p:blipFill rotWithShape="1">
          <a:blip r:embed="rId3"/>
          <a:srcRect l="51402" b="67615"/>
          <a:stretch/>
        </p:blipFill>
        <p:spPr>
          <a:xfrm>
            <a:off x="4411940" y="1931753"/>
            <a:ext cx="1628578" cy="1232232"/>
          </a:xfrm>
          <a:prstGeom prst="rect">
            <a:avLst/>
          </a:prstGeom>
        </p:spPr>
      </p:pic>
      <p:sp>
        <p:nvSpPr>
          <p:cNvPr id="17" name="Right Arrow 16"/>
          <p:cNvSpPr/>
          <p:nvPr/>
        </p:nvSpPr>
        <p:spPr bwMode="auto">
          <a:xfrm rot="5400000">
            <a:off x="6850450" y="2913435"/>
            <a:ext cx="381000" cy="990600"/>
          </a:xfrm>
          <a:prstGeom prst="rightArrow">
            <a:avLst>
              <a:gd name="adj1" fmla="val 50000"/>
              <a:gd name="adj2" fmla="val 60000"/>
            </a:avLst>
          </a:prstGeom>
          <a:solidFill>
            <a:srgbClr val="C00000"/>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kern="0">
              <a:latin typeface="Arial" charset="0"/>
              <a:ea typeface="ヒラギノ角ゴ Pro W3" charset="0"/>
              <a:cs typeface="ヒラギノ角ゴ Pro W3" charset="0"/>
            </a:endParaRPr>
          </a:p>
        </p:txBody>
      </p:sp>
      <p:sp>
        <p:nvSpPr>
          <p:cNvPr id="19" name="Rectangle 18"/>
          <p:cNvSpPr/>
          <p:nvPr/>
        </p:nvSpPr>
        <p:spPr>
          <a:xfrm>
            <a:off x="6658604" y="1447800"/>
            <a:ext cx="671979" cy="369332"/>
          </a:xfrm>
          <a:prstGeom prst="rect">
            <a:avLst/>
          </a:prstGeom>
        </p:spPr>
        <p:txBody>
          <a:bodyPr wrap="none">
            <a:spAutoFit/>
          </a:bodyPr>
          <a:lstStyle/>
          <a:p>
            <a:r>
              <a:rPr lang="en-US" kern="0" dirty="0">
                <a:solidFill>
                  <a:sysClr val="windowText" lastClr="000000"/>
                </a:solidFill>
              </a:rPr>
              <a:t>MRI </a:t>
            </a:r>
          </a:p>
        </p:txBody>
      </p:sp>
      <p:sp>
        <p:nvSpPr>
          <p:cNvPr id="20" name="Rectangle 19"/>
          <p:cNvSpPr/>
          <p:nvPr/>
        </p:nvSpPr>
        <p:spPr>
          <a:xfrm>
            <a:off x="6641774" y="3612607"/>
            <a:ext cx="867545" cy="646331"/>
          </a:xfrm>
          <a:prstGeom prst="rect">
            <a:avLst/>
          </a:prstGeom>
        </p:spPr>
        <p:txBody>
          <a:bodyPr wrap="none">
            <a:spAutoFit/>
          </a:bodyPr>
          <a:lstStyle/>
          <a:p>
            <a:pPr algn="ctr"/>
            <a:r>
              <a:rPr lang="en-US" kern="0" dirty="0"/>
              <a:t>PIRADS</a:t>
            </a:r>
          </a:p>
          <a:p>
            <a:pPr algn="ctr"/>
            <a:r>
              <a:rPr lang="en-US" kern="0" dirty="0"/>
              <a:t>1-5</a:t>
            </a:r>
          </a:p>
        </p:txBody>
      </p:sp>
      <p:pic>
        <p:nvPicPr>
          <p:cNvPr id="21" name="Picture 2" descr="http://www.melbourneurology.net.au/assets/default/normal-prostate-mri-1384611177.jpg"/>
          <p:cNvPicPr>
            <a:picLocks noChangeAspect="1" noChangeArrowheads="1"/>
          </p:cNvPicPr>
          <p:nvPr/>
        </p:nvPicPr>
        <p:blipFill rotWithShape="1">
          <a:blip r:embed="rId4">
            <a:extLst>
              <a:ext uri="{28A0092B-C50C-407E-A947-70E740481C1C}">
                <a14:useLocalDpi xmlns:a14="http://schemas.microsoft.com/office/drawing/2010/main" val="0"/>
              </a:ext>
            </a:extLst>
          </a:blip>
          <a:srcRect l="30594" t="35031" r="32012" b="27951"/>
          <a:stretch/>
        </p:blipFill>
        <p:spPr bwMode="auto">
          <a:xfrm>
            <a:off x="6229801" y="1909466"/>
            <a:ext cx="1621324" cy="124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ight Arrow 21"/>
          <p:cNvSpPr/>
          <p:nvPr/>
        </p:nvSpPr>
        <p:spPr bwMode="auto">
          <a:xfrm rot="5400000">
            <a:off x="8661057" y="2913435"/>
            <a:ext cx="381000" cy="990600"/>
          </a:xfrm>
          <a:prstGeom prst="rightArrow">
            <a:avLst>
              <a:gd name="adj1" fmla="val 50000"/>
              <a:gd name="adj2" fmla="val 60000"/>
            </a:avLst>
          </a:prstGeom>
          <a:solidFill>
            <a:srgbClr val="C00000"/>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kern="0">
              <a:latin typeface="Arial" charset="0"/>
              <a:ea typeface="ヒラギノ角ゴ Pro W3" charset="0"/>
              <a:cs typeface="ヒラギノ角ゴ Pro W3" charset="0"/>
            </a:endParaRPr>
          </a:p>
        </p:txBody>
      </p:sp>
      <p:sp>
        <p:nvSpPr>
          <p:cNvPr id="23" name="Rectangle 22"/>
          <p:cNvSpPr/>
          <p:nvPr/>
        </p:nvSpPr>
        <p:spPr>
          <a:xfrm>
            <a:off x="8095816" y="1447800"/>
            <a:ext cx="1287532" cy="369332"/>
          </a:xfrm>
          <a:prstGeom prst="rect">
            <a:avLst/>
          </a:prstGeom>
        </p:spPr>
        <p:txBody>
          <a:bodyPr wrap="none">
            <a:spAutoFit/>
          </a:bodyPr>
          <a:lstStyle/>
          <a:p>
            <a:r>
              <a:rPr lang="en-US" kern="0" dirty="0">
                <a:solidFill>
                  <a:sysClr val="windowText" lastClr="000000"/>
                </a:solidFill>
              </a:rPr>
              <a:t>Genomics </a:t>
            </a:r>
          </a:p>
        </p:txBody>
      </p:sp>
      <p:sp>
        <p:nvSpPr>
          <p:cNvPr id="24" name="Rectangle 23"/>
          <p:cNvSpPr/>
          <p:nvPr/>
        </p:nvSpPr>
        <p:spPr>
          <a:xfrm>
            <a:off x="8152623" y="3612606"/>
            <a:ext cx="1467068" cy="923330"/>
          </a:xfrm>
          <a:prstGeom prst="rect">
            <a:avLst/>
          </a:prstGeom>
        </p:spPr>
        <p:txBody>
          <a:bodyPr wrap="none">
            <a:spAutoFit/>
          </a:bodyPr>
          <a:lstStyle/>
          <a:p>
            <a:pPr algn="ctr"/>
            <a:r>
              <a:rPr lang="en-US" kern="0" dirty="0"/>
              <a:t>Low</a:t>
            </a:r>
          </a:p>
          <a:p>
            <a:pPr algn="ctr"/>
            <a:r>
              <a:rPr lang="en-US" kern="0" dirty="0"/>
              <a:t>Intermediate</a:t>
            </a:r>
          </a:p>
          <a:p>
            <a:pPr algn="ctr"/>
            <a:r>
              <a:rPr lang="en-US" kern="0" dirty="0"/>
              <a:t>High Risk</a:t>
            </a:r>
          </a:p>
        </p:txBody>
      </p:sp>
      <p:sp>
        <p:nvSpPr>
          <p:cNvPr id="7" name="AutoShape 2" descr="Image result for gene expression chip"/>
          <p:cNvSpPr>
            <a:spLocks noChangeAspect="1" noChangeArrowheads="1"/>
          </p:cNvSpPr>
          <p:nvPr/>
        </p:nvSpPr>
        <p:spPr bwMode="auto">
          <a:xfrm>
            <a:off x="1679575" y="-2400300"/>
            <a:ext cx="6038850" cy="5010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pic>
        <p:nvPicPr>
          <p:cNvPr id="9" name="Picture 8"/>
          <p:cNvPicPr>
            <a:picLocks noChangeAspect="1"/>
          </p:cNvPicPr>
          <p:nvPr/>
        </p:nvPicPr>
        <p:blipFill>
          <a:blip r:embed="rId5"/>
          <a:stretch>
            <a:fillRect/>
          </a:stretch>
        </p:blipFill>
        <p:spPr>
          <a:xfrm>
            <a:off x="8153400" y="1931753"/>
            <a:ext cx="1491968" cy="1232232"/>
          </a:xfrm>
          <a:prstGeom prst="rect">
            <a:avLst/>
          </a:prstGeom>
        </p:spPr>
      </p:pic>
      <p:sp>
        <p:nvSpPr>
          <p:cNvPr id="26" name="Rectangle 25"/>
          <p:cNvSpPr/>
          <p:nvPr/>
        </p:nvSpPr>
        <p:spPr>
          <a:xfrm>
            <a:off x="1715661" y="5030487"/>
            <a:ext cx="2399140" cy="646331"/>
          </a:xfrm>
          <a:prstGeom prst="rect">
            <a:avLst/>
          </a:prstGeom>
        </p:spPr>
        <p:txBody>
          <a:bodyPr wrap="square">
            <a:spAutoFit/>
          </a:bodyPr>
          <a:lstStyle/>
          <a:p>
            <a:pPr algn="ctr"/>
            <a:r>
              <a:rPr lang="en-US" kern="0" dirty="0"/>
              <a:t>Future information sources? </a:t>
            </a:r>
          </a:p>
        </p:txBody>
      </p:sp>
      <p:sp>
        <p:nvSpPr>
          <p:cNvPr id="28" name="Rectangle 27"/>
          <p:cNvSpPr/>
          <p:nvPr/>
        </p:nvSpPr>
        <p:spPr>
          <a:xfrm>
            <a:off x="4091060" y="4825635"/>
            <a:ext cx="1361270" cy="369332"/>
          </a:xfrm>
          <a:prstGeom prst="rect">
            <a:avLst/>
          </a:prstGeom>
        </p:spPr>
        <p:txBody>
          <a:bodyPr wrap="none">
            <a:spAutoFit/>
          </a:bodyPr>
          <a:lstStyle/>
          <a:p>
            <a:r>
              <a:rPr lang="en-US" kern="0" dirty="0"/>
              <a:t>Metabolism </a:t>
            </a:r>
          </a:p>
        </p:txBody>
      </p:sp>
      <p:pic>
        <p:nvPicPr>
          <p:cNvPr id="29" name="Picture 2" descr="Image result for sriram 13C"/>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7986" y="5287300"/>
            <a:ext cx="1911529" cy="139372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6624895" y="5215152"/>
            <a:ext cx="1720018" cy="646331"/>
          </a:xfrm>
          <a:prstGeom prst="rect">
            <a:avLst/>
          </a:prstGeom>
        </p:spPr>
        <p:txBody>
          <a:bodyPr wrap="square">
            <a:spAutoFit/>
          </a:bodyPr>
          <a:lstStyle/>
          <a:p>
            <a:pPr algn="ctr"/>
            <a:r>
              <a:rPr lang="en-US" kern="0" dirty="0"/>
              <a:t>Emerging biomarkers</a:t>
            </a:r>
          </a:p>
        </p:txBody>
      </p:sp>
    </p:spTree>
    <p:extLst>
      <p:ext uri="{BB962C8B-B14F-4D97-AF65-F5344CB8AC3E}">
        <p14:creationId xmlns:p14="http://schemas.microsoft.com/office/powerpoint/2010/main" val="14186845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697" y="2680622"/>
            <a:ext cx="5621594" cy="1325563"/>
          </a:xfrm>
        </p:spPr>
        <p:txBody>
          <a:bodyPr>
            <a:normAutofit/>
          </a:bodyPr>
          <a:lstStyle/>
          <a:p>
            <a:pPr algn="ctr"/>
            <a:r>
              <a:rPr lang="en-US" sz="8000" b="1" dirty="0">
                <a:solidFill>
                  <a:srgbClr val="FFFF00"/>
                </a:solidFill>
                <a:latin typeface="+mn-lt"/>
              </a:rPr>
              <a:t>Thank you…</a:t>
            </a:r>
          </a:p>
        </p:txBody>
      </p:sp>
      <p:pic>
        <p:nvPicPr>
          <p:cNvPr id="4" name="Picture 2" descr="http://www.ruskcountycac.com/blueribb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3296" y="1015413"/>
            <a:ext cx="3188110" cy="516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7357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r>
              <a:rPr lang="en-US" altLang="en-US"/>
              <a:t>Prostate Cancer By the Numbers</a:t>
            </a:r>
          </a:p>
        </p:txBody>
      </p:sp>
      <p:sp>
        <p:nvSpPr>
          <p:cNvPr id="62467" name="Content Placeholder 2"/>
          <p:cNvSpPr>
            <a:spLocks noGrp="1"/>
          </p:cNvSpPr>
          <p:nvPr>
            <p:ph idx="1"/>
          </p:nvPr>
        </p:nvSpPr>
        <p:spPr/>
        <p:txBody>
          <a:bodyPr/>
          <a:lstStyle/>
          <a:p>
            <a:pPr eaLnBrk="1" hangingPunct="1"/>
            <a:r>
              <a:rPr lang="en-US" altLang="en-US" u="sng"/>
              <a:t>233,000</a:t>
            </a:r>
            <a:r>
              <a:rPr lang="en-US" altLang="en-US"/>
              <a:t>   </a:t>
            </a:r>
            <a:r>
              <a:rPr lang="en-US" altLang="en-US">
                <a:solidFill>
                  <a:srgbClr val="00B0F0"/>
                </a:solidFill>
              </a:rPr>
              <a:t>New Diagnoses</a:t>
            </a:r>
          </a:p>
          <a:p>
            <a:pPr eaLnBrk="1" hangingPunct="1"/>
            <a:r>
              <a:rPr lang="en-US" altLang="en-US" u="sng"/>
              <a:t>29,480</a:t>
            </a:r>
            <a:r>
              <a:rPr lang="en-US" altLang="en-US"/>
              <a:t>	  </a:t>
            </a:r>
            <a:r>
              <a:rPr lang="en-US" altLang="en-US">
                <a:solidFill>
                  <a:srgbClr val="00B0F0"/>
                </a:solidFill>
              </a:rPr>
              <a:t>Deaths from Prostate Cancer</a:t>
            </a:r>
          </a:p>
          <a:p>
            <a:pPr eaLnBrk="1" hangingPunct="1"/>
            <a:r>
              <a:rPr lang="en-US" altLang="en-US" u="sng"/>
              <a:t>1 in 7  </a:t>
            </a:r>
            <a:r>
              <a:rPr lang="en-US" altLang="en-US"/>
              <a:t>	</a:t>
            </a:r>
            <a:r>
              <a:rPr lang="en-US" altLang="en-US">
                <a:solidFill>
                  <a:srgbClr val="00B0F0"/>
                </a:solidFill>
              </a:rPr>
              <a:t>Men diagnosed with PCa during life</a:t>
            </a:r>
          </a:p>
          <a:p>
            <a:pPr eaLnBrk="1" hangingPunct="1"/>
            <a:r>
              <a:rPr lang="en-US" altLang="en-US" u="sng"/>
              <a:t>1 in 36</a:t>
            </a:r>
            <a:r>
              <a:rPr lang="en-US" altLang="en-US"/>
              <a:t>	</a:t>
            </a:r>
            <a:r>
              <a:rPr lang="en-US" altLang="en-US">
                <a:solidFill>
                  <a:srgbClr val="00B0F0"/>
                </a:solidFill>
              </a:rPr>
              <a:t>Men will die of PCa</a:t>
            </a:r>
          </a:p>
          <a:p>
            <a:pPr eaLnBrk="1" hangingPunct="1"/>
            <a:r>
              <a:rPr lang="en-US" altLang="en-US" u="sng"/>
              <a:t>66	</a:t>
            </a:r>
            <a:r>
              <a:rPr lang="en-US" altLang="en-US"/>
              <a:t>	</a:t>
            </a:r>
            <a:r>
              <a:rPr lang="en-US" altLang="en-US">
                <a:solidFill>
                  <a:srgbClr val="00B0F0"/>
                </a:solidFill>
              </a:rPr>
              <a:t>The average age of diagnosis</a:t>
            </a:r>
          </a:p>
        </p:txBody>
      </p:sp>
    </p:spTree>
    <p:extLst>
      <p:ext uri="{BB962C8B-B14F-4D97-AF65-F5344CB8AC3E}">
        <p14:creationId xmlns:p14="http://schemas.microsoft.com/office/powerpoint/2010/main" val="13979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Title 3"/>
          <p:cNvSpPr>
            <a:spLocks noGrp="1"/>
          </p:cNvSpPr>
          <p:nvPr>
            <p:ph type="title"/>
          </p:nvPr>
        </p:nvSpPr>
        <p:spPr/>
        <p:txBody>
          <a:bodyPr/>
          <a:lstStyle/>
          <a:p>
            <a:pPr eaLnBrk="1" hangingPunct="1"/>
            <a:endParaRPr lang="en-US" altLang="en-US"/>
          </a:p>
        </p:txBody>
      </p:sp>
      <p:pic>
        <p:nvPicPr>
          <p:cNvPr id="7171" name="Picture 2" descr="http://i2.wp.com/medicine-opera.com/wp-content/uploads/2012/07/cancer-death-rates-males-2011.jpg?resize=570%2C452"/>
          <p:cNvPicPr>
            <a:picLocks noChangeAspect="1" noChangeArrowheads="1"/>
          </p:cNvPicPr>
          <p:nvPr/>
        </p:nvPicPr>
        <p:blipFill>
          <a:blip r:embed="rId2"/>
          <a:srcRect t="7935" b="8176"/>
          <a:stretch>
            <a:fillRect/>
          </a:stretch>
        </p:blipFill>
        <p:spPr bwMode="auto">
          <a:xfrm>
            <a:off x="1752600" y="838200"/>
            <a:ext cx="8477250" cy="5638800"/>
          </a:xfrm>
          <a:prstGeom prst="rect">
            <a:avLst/>
          </a:prstGeom>
          <a:solidFill>
            <a:schemeClr val="tx2">
              <a:lumMod val="40000"/>
              <a:lumOff val="60000"/>
              <a:alpha val="26000"/>
            </a:schemeClr>
          </a:solidFill>
          <a:ln w="9525">
            <a:noFill/>
            <a:miter lim="800000"/>
            <a:headEnd/>
            <a:tailEnd/>
          </a:ln>
        </p:spPr>
      </p:pic>
      <p:sp>
        <p:nvSpPr>
          <p:cNvPr id="64516" name="TextBox 5"/>
          <p:cNvSpPr txBox="1">
            <a:spLocks noChangeArrowheads="1"/>
          </p:cNvSpPr>
          <p:nvPr/>
        </p:nvSpPr>
        <p:spPr bwMode="auto">
          <a:xfrm>
            <a:off x="2743201" y="685801"/>
            <a:ext cx="6943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2400" b="1" kern="0">
                <a:solidFill>
                  <a:srgbClr val="FFFFFF"/>
                </a:solidFill>
              </a:rPr>
              <a:t>Death Rates of Common Cancers in the United States</a:t>
            </a:r>
          </a:p>
        </p:txBody>
      </p:sp>
      <p:cxnSp>
        <p:nvCxnSpPr>
          <p:cNvPr id="7" name="Straight Arrow Connector 6"/>
          <p:cNvCxnSpPr/>
          <p:nvPr/>
        </p:nvCxnSpPr>
        <p:spPr>
          <a:xfrm flipH="1">
            <a:off x="8839200" y="3657600"/>
            <a:ext cx="609600" cy="685800"/>
          </a:xfrm>
          <a:prstGeom prst="straightConnector1">
            <a:avLst/>
          </a:prstGeom>
          <a:ln w="412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4298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6600" dirty="0">
                <a:solidFill>
                  <a:srgbClr val="FFFF00"/>
                </a:solidFill>
              </a:rPr>
              <a:t>Prevention</a:t>
            </a:r>
          </a:p>
        </p:txBody>
      </p:sp>
      <p:sp>
        <p:nvSpPr>
          <p:cNvPr id="4" name="Content Placeholder 3"/>
          <p:cNvSpPr>
            <a:spLocks noGrp="1"/>
          </p:cNvSpPr>
          <p:nvPr>
            <p:ph idx="1"/>
          </p:nvPr>
        </p:nvSpPr>
        <p:spPr/>
        <p:txBody>
          <a:bodyPr/>
          <a:lstStyle/>
          <a:p>
            <a:r>
              <a:rPr lang="en-US" dirty="0"/>
              <a:t>Known or suspected risk factors:</a:t>
            </a:r>
          </a:p>
          <a:p>
            <a:pPr lvl="1"/>
            <a:r>
              <a:rPr lang="en-US" dirty="0"/>
              <a:t>Diet rich in animal fats</a:t>
            </a:r>
          </a:p>
          <a:p>
            <a:pPr lvl="1"/>
            <a:r>
              <a:rPr lang="en-US" dirty="0"/>
              <a:t>Obesity</a:t>
            </a:r>
          </a:p>
          <a:p>
            <a:pPr lvl="1"/>
            <a:r>
              <a:rPr lang="en-US" dirty="0"/>
              <a:t>Genetics</a:t>
            </a:r>
          </a:p>
          <a:p>
            <a:pPr lvl="1"/>
            <a:r>
              <a:rPr lang="en-US" dirty="0"/>
              <a:t>Climate-sunlight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1161" y="2913839"/>
            <a:ext cx="4651207" cy="2903301"/>
          </a:xfrm>
          <a:prstGeom prst="rect">
            <a:avLst/>
          </a:prstGeom>
        </p:spPr>
      </p:pic>
    </p:spTree>
    <p:extLst>
      <p:ext uri="{BB962C8B-B14F-4D97-AF65-F5344CB8AC3E}">
        <p14:creationId xmlns:p14="http://schemas.microsoft.com/office/powerpoint/2010/main" val="32538816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68.8|52.3|9.1|17.6"/>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632</TotalTime>
  <Words>2222</Words>
  <Application>Microsoft Office PowerPoint</Application>
  <PresentationFormat>Widescreen</PresentationFormat>
  <Paragraphs>481</Paragraphs>
  <Slides>68</Slides>
  <Notes>15</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68</vt:i4>
      </vt:variant>
    </vt:vector>
  </HeadingPairs>
  <TitlesOfParts>
    <vt:vector size="81" baseType="lpstr">
      <vt:lpstr>MS PGothic</vt:lpstr>
      <vt:lpstr>MS PGothic</vt:lpstr>
      <vt:lpstr>Arial</vt:lpstr>
      <vt:lpstr>Avenir Book</vt:lpstr>
      <vt:lpstr>Calibri</vt:lpstr>
      <vt:lpstr>Calibri Light</vt:lpstr>
      <vt:lpstr>Times New Roman</vt:lpstr>
      <vt:lpstr>ヒラギノ角ゴ Pro W3</vt:lpstr>
      <vt:lpstr>ヒラギノ角ゴ ProN W3</vt:lpstr>
      <vt:lpstr>Office Theme</vt:lpstr>
      <vt:lpstr>5_Office Theme</vt:lpstr>
      <vt:lpstr>4_Office Theme</vt:lpstr>
      <vt:lpstr>1_Office Theme</vt:lpstr>
      <vt:lpstr>PowerPoint Presentation</vt:lpstr>
      <vt:lpstr>Prostate cancer</vt:lpstr>
      <vt:lpstr>Natural History of Prostate Cancer</vt:lpstr>
      <vt:lpstr>Prostate cancer</vt:lpstr>
      <vt:lpstr>Prostate cancer</vt:lpstr>
      <vt:lpstr>How is prostate cancer diagnosed?</vt:lpstr>
      <vt:lpstr>Prostate Cancer By the Numbers</vt:lpstr>
      <vt:lpstr>PowerPoint Presentation</vt:lpstr>
      <vt:lpstr>Prevention</vt:lpstr>
      <vt:lpstr>Screening</vt:lpstr>
      <vt:lpstr>PowerPoint Presentation</vt:lpstr>
      <vt:lpstr>PowerPoint Presentation</vt:lpstr>
      <vt:lpstr>The Data USPSTF Considered Modest survival benefit at huge QOL cost</vt:lpstr>
      <vt:lpstr>PowerPoint Presentation</vt:lpstr>
      <vt:lpstr>PowerPoint Presentation</vt:lpstr>
      <vt:lpstr>PowerPoint Presentation</vt:lpstr>
      <vt:lpstr>What is clinically significant cancer?</vt:lpstr>
      <vt:lpstr>Gleason 3+3</vt:lpstr>
      <vt:lpstr>Who to treat?</vt:lpstr>
      <vt:lpstr>Interobserver Variability</vt:lpstr>
      <vt:lpstr>Tumor Heterogeneity</vt:lpstr>
      <vt:lpstr>PowerPoint Presentation</vt:lpstr>
      <vt:lpstr>Summary of Prostate Cancer Histology</vt:lpstr>
      <vt:lpstr>Underdiagnosis with TRUS-Bx</vt:lpstr>
      <vt:lpstr>The Development of Prostate Imaging and Image Guided Biopsy 2000-2016</vt:lpstr>
      <vt:lpstr>Why MRI is Needed?</vt:lpstr>
      <vt:lpstr>Multi-parametric Prostate MRI</vt:lpstr>
      <vt:lpstr>PowerPoint Presentation</vt:lpstr>
      <vt:lpstr>PowerPoint Presentation</vt:lpstr>
      <vt:lpstr>PowerPoint Presentation</vt:lpstr>
      <vt:lpstr>PowerPoint Presentation</vt:lpstr>
      <vt:lpstr>Patient-Specific MR-based Mold</vt:lpstr>
      <vt:lpstr>Is Computer Aided Diagnosis (CAD) More Sensitive?</vt:lpstr>
      <vt:lpstr>PowerPoint Presentation</vt:lpstr>
      <vt:lpstr>CAD Outperforms Trained Human Readers in Defining Lesion Contours</vt:lpstr>
      <vt:lpstr>3D printing to assist surgical planning</vt:lpstr>
      <vt:lpstr>Prostate Specific Membrane Antigen (PSMA)</vt:lpstr>
      <vt:lpstr>PowerPoint Presentation</vt:lpstr>
      <vt:lpstr>PowerPoint Presentation</vt:lpstr>
      <vt:lpstr>PowerPoint Presentation</vt:lpstr>
      <vt:lpstr>Neuroendocrine Prostate + GaDOTATATE study</vt:lpstr>
      <vt:lpstr>PowerPoint Presentation</vt:lpstr>
      <vt:lpstr>Precision Dx for Prostate Cancer – U Miami Model: MRI (radiomics) + genomics = radiogenomics</vt:lpstr>
      <vt:lpstr>Improving CAD with Biologic Correlatives</vt:lpstr>
      <vt:lpstr>Case study</vt:lpstr>
      <vt:lpstr>Case study</vt:lpstr>
      <vt:lpstr>Case study</vt:lpstr>
      <vt:lpstr>Prostate biopsy</vt:lpstr>
      <vt:lpstr>Prostate biopsy</vt:lpstr>
      <vt:lpstr>Prostate biopsy</vt:lpstr>
      <vt:lpstr>Biopsy Results</vt:lpstr>
      <vt:lpstr>Management</vt:lpstr>
      <vt:lpstr>Decision Making Time</vt:lpstr>
      <vt:lpstr>Summary of Active Surveillance Studies</vt:lpstr>
      <vt:lpstr>MRI-TRUS Fusion Prostate Biopsies</vt:lpstr>
      <vt:lpstr>PowerPoint Presentation</vt:lpstr>
      <vt:lpstr>PowerPoint Presentation</vt:lpstr>
      <vt:lpstr>Mr. I MRI</vt:lpstr>
      <vt:lpstr>Genomic Characterization</vt:lpstr>
      <vt:lpstr>Which is more helpful for  active surveillance: Genomics or Imaging?</vt:lpstr>
      <vt:lpstr>Which is more helpful for  active surveillance: Genomics or Imaging?</vt:lpstr>
      <vt:lpstr>Targeted biopsy results</vt:lpstr>
      <vt:lpstr>Discussion with patient</vt:lpstr>
      <vt:lpstr>Prostate Cancer Metabolism</vt:lpstr>
      <vt:lpstr>Data gathered during patient encounter</vt:lpstr>
      <vt:lpstr>Data used during patient encounter</vt:lpstr>
      <vt:lpstr>Opportunities for improved personalized risk-stratification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Turkbey, Ismail Baris (NIH/NCI) [E]</dc:creator>
  <cp:lastModifiedBy>Choyke, Peter (NIH/NCI) [E]</cp:lastModifiedBy>
  <cp:revision>76</cp:revision>
  <dcterms:created xsi:type="dcterms:W3CDTF">2017-01-10T18:01:43Z</dcterms:created>
  <dcterms:modified xsi:type="dcterms:W3CDTF">2017-04-26T21:20:00Z</dcterms:modified>
</cp:coreProperties>
</file>